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84" r:id="rId2"/>
    <p:sldId id="278" r:id="rId3"/>
    <p:sldId id="304" r:id="rId4"/>
    <p:sldId id="281" r:id="rId5"/>
    <p:sldId id="306" r:id="rId6"/>
    <p:sldId id="282" r:id="rId7"/>
    <p:sldId id="287" r:id="rId8"/>
    <p:sldId id="291" r:id="rId9"/>
    <p:sldId id="305" r:id="rId10"/>
    <p:sldId id="292" r:id="rId11"/>
    <p:sldId id="293" r:id="rId12"/>
    <p:sldId id="294" r:id="rId13"/>
    <p:sldId id="314" r:id="rId14"/>
    <p:sldId id="338" r:id="rId15"/>
    <p:sldId id="303" r:id="rId16"/>
    <p:sldId id="317" r:id="rId17"/>
    <p:sldId id="318" r:id="rId18"/>
    <p:sldId id="320" r:id="rId19"/>
    <p:sldId id="31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15" r:id="rId28"/>
    <p:sldId id="295" r:id="rId29"/>
    <p:sldId id="298" r:id="rId30"/>
    <p:sldId id="339" r:id="rId31"/>
    <p:sldId id="316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07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  <a:srgbClr val="A01815"/>
    <a:srgbClr val="4472C4"/>
    <a:srgbClr val="F99116"/>
    <a:srgbClr val="D7702E"/>
    <a:srgbClr val="638AAA"/>
    <a:srgbClr val="587A95"/>
    <a:srgbClr val="223D78"/>
    <a:srgbClr val="263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73"/>
  </p:normalViewPr>
  <p:slideViewPr>
    <p:cSldViewPr snapToGrid="0" snapToObjects="1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440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9943C-84DC-AA49-AB58-F27A3BC8FA2F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D8145-89D6-604E-A4CE-7238658215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0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D25E-7928-8340-8842-4CF4CE2B248B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5DD7B-E1B7-594A-9F54-DC8F5A296A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56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D25E-7928-8340-8842-4CF4CE2B248B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5DD7B-E1B7-594A-9F54-DC8F5A296A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63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D25E-7928-8340-8842-4CF4CE2B248B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5DD7B-E1B7-594A-9F54-DC8F5A296A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03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D25E-7928-8340-8842-4CF4CE2B248B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5DD7B-E1B7-594A-9F54-DC8F5A296A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003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D25E-7928-8340-8842-4CF4CE2B248B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5DD7B-E1B7-594A-9F54-DC8F5A296A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63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D25E-7928-8340-8842-4CF4CE2B248B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5DD7B-E1B7-594A-9F54-DC8F5A296A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031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D25E-7928-8340-8842-4CF4CE2B248B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5DD7B-E1B7-594A-9F54-DC8F5A296A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31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D25E-7928-8340-8842-4CF4CE2B248B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5DD7B-E1B7-594A-9F54-DC8F5A296A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495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0E5A81-8B1F-47CA-A88D-9A3FB3FF9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255" y="5958922"/>
            <a:ext cx="1126694" cy="796522"/>
          </a:xfrm>
          <a:prstGeom prst="rect">
            <a:avLst/>
          </a:prstGeom>
        </p:spPr>
      </p:pic>
      <p:cxnSp>
        <p:nvCxnSpPr>
          <p:cNvPr id="7" name="직선 연결선[R] 6"/>
          <p:cNvCxnSpPr/>
          <p:nvPr userDrawn="1"/>
        </p:nvCxnSpPr>
        <p:spPr>
          <a:xfrm>
            <a:off x="669301" y="6372520"/>
            <a:ext cx="101715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 userDrawn="1"/>
        </p:nvGrpSpPr>
        <p:grpSpPr>
          <a:xfrm>
            <a:off x="484243" y="318851"/>
            <a:ext cx="1110970" cy="36000"/>
            <a:chOff x="484243" y="251476"/>
            <a:chExt cx="1110970" cy="110628"/>
          </a:xfrm>
        </p:grpSpPr>
        <p:sp>
          <p:nvSpPr>
            <p:cNvPr id="9" name="직사각형 8"/>
            <p:cNvSpPr/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D77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59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D25E-7928-8340-8842-4CF4CE2B248B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5DD7B-E1B7-594A-9F54-DC8F5A296A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720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D25E-7928-8340-8842-4CF4CE2B248B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5DD7B-E1B7-594A-9F54-DC8F5A296A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866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7D25E-7928-8340-8842-4CF4CE2B248B}" type="datetimeFigureOut">
              <a:rPr kumimoji="1" lang="ko-KR" altLang="en-US" smtClean="0"/>
              <a:t>2018-02-21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5DD7B-E1B7-594A-9F54-DC8F5A296A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027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DFAFF8-D2A4-4AF2-BFEB-2843DC2C3774}"/>
              </a:ext>
            </a:extLst>
          </p:cNvPr>
          <p:cNvSpPr/>
          <p:nvPr/>
        </p:nvSpPr>
        <p:spPr>
          <a:xfrm>
            <a:off x="0" y="2007785"/>
            <a:ext cx="12192000" cy="284242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Introduction</a:t>
            </a:r>
            <a:endParaRPr lang="en-US" altLang="ko-KR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9DAF46-6819-4C38-AEB2-E119B39D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08" y="6206010"/>
            <a:ext cx="1831176" cy="446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59DC0B-5F03-4479-A8AE-93003ADAA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255" y="5958922"/>
            <a:ext cx="1126694" cy="7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66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5" y="444036"/>
            <a:ext cx="330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Unsupervised </a:t>
            </a:r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Learning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30343" y="474011"/>
            <a:ext cx="1369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Clustering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3590224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692690" y="1674265"/>
            <a:ext cx="4774743" cy="4269668"/>
            <a:chOff x="742932" y="1664217"/>
            <a:chExt cx="4774743" cy="4269668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5075" y="2809685"/>
              <a:ext cx="3022600" cy="312420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932" y="1664217"/>
              <a:ext cx="2984500" cy="3073400"/>
            </a:xfrm>
            <a:prstGeom prst="rect">
              <a:avLst/>
            </a:prstGeom>
            <a:effectLst>
              <a:softEdge rad="127000"/>
            </a:effectLst>
          </p:spPr>
        </p:pic>
        <p:grpSp>
          <p:nvGrpSpPr>
            <p:cNvPr id="5" name="그룹 4"/>
            <p:cNvGrpSpPr/>
            <p:nvPr/>
          </p:nvGrpSpPr>
          <p:grpSpPr>
            <a:xfrm>
              <a:off x="1389701" y="2007170"/>
              <a:ext cx="3856666" cy="3396239"/>
              <a:chOff x="1389701" y="2007170"/>
              <a:chExt cx="3856666" cy="3396239"/>
            </a:xfrm>
          </p:grpSpPr>
          <p:sp>
            <p:nvSpPr>
              <p:cNvPr id="7" name="십자형[C] 6"/>
              <p:cNvSpPr/>
              <p:nvPr/>
            </p:nvSpPr>
            <p:spPr>
              <a:xfrm rot="2700000">
                <a:off x="1825438" y="2278474"/>
                <a:ext cx="308112" cy="308112"/>
              </a:xfrm>
              <a:prstGeom prst="plus">
                <a:avLst>
                  <a:gd name="adj" fmla="val 44916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십자형[C] 7"/>
              <p:cNvSpPr/>
              <p:nvPr/>
            </p:nvSpPr>
            <p:spPr>
              <a:xfrm rot="2700000">
                <a:off x="1785244" y="2891423"/>
                <a:ext cx="308112" cy="308112"/>
              </a:xfrm>
              <a:prstGeom prst="plus">
                <a:avLst>
                  <a:gd name="adj" fmla="val 44916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십자형[C] 8"/>
              <p:cNvSpPr/>
              <p:nvPr/>
            </p:nvSpPr>
            <p:spPr>
              <a:xfrm rot="2700000">
                <a:off x="2429113" y="2620117"/>
                <a:ext cx="308112" cy="308112"/>
              </a:xfrm>
              <a:prstGeom prst="plus">
                <a:avLst>
                  <a:gd name="adj" fmla="val 44916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십자형[C] 9"/>
              <p:cNvSpPr/>
              <p:nvPr/>
            </p:nvSpPr>
            <p:spPr>
              <a:xfrm rot="2700000">
                <a:off x="2358775" y="3211323"/>
                <a:ext cx="308112" cy="308112"/>
              </a:xfrm>
              <a:prstGeom prst="plus">
                <a:avLst>
                  <a:gd name="adj" fmla="val 44916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십자형[C] 10"/>
              <p:cNvSpPr/>
              <p:nvPr/>
            </p:nvSpPr>
            <p:spPr>
              <a:xfrm rot="2700000">
                <a:off x="2249896" y="2007170"/>
                <a:ext cx="308112" cy="308112"/>
              </a:xfrm>
              <a:prstGeom prst="plus">
                <a:avLst>
                  <a:gd name="adj" fmla="val 44916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십자형[C] 11"/>
              <p:cNvSpPr/>
              <p:nvPr/>
            </p:nvSpPr>
            <p:spPr>
              <a:xfrm rot="2700000">
                <a:off x="3144199" y="2402248"/>
                <a:ext cx="308112" cy="308112"/>
              </a:xfrm>
              <a:prstGeom prst="plus">
                <a:avLst>
                  <a:gd name="adj" fmla="val 44916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십자형[C] 12"/>
              <p:cNvSpPr/>
              <p:nvPr/>
            </p:nvSpPr>
            <p:spPr>
              <a:xfrm rot="2700000">
                <a:off x="1389701" y="3437899"/>
                <a:ext cx="308112" cy="308112"/>
              </a:xfrm>
              <a:prstGeom prst="plus">
                <a:avLst>
                  <a:gd name="adj" fmla="val 44916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십자형[C] 13"/>
              <p:cNvSpPr/>
              <p:nvPr/>
            </p:nvSpPr>
            <p:spPr>
              <a:xfrm rot="2700000">
                <a:off x="2140906" y="3990458"/>
                <a:ext cx="308112" cy="308112"/>
              </a:xfrm>
              <a:prstGeom prst="plus">
                <a:avLst>
                  <a:gd name="adj" fmla="val 44916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도넛[D] 14"/>
              <p:cNvSpPr/>
              <p:nvPr/>
            </p:nvSpPr>
            <p:spPr>
              <a:xfrm>
                <a:off x="4356417" y="3961630"/>
                <a:ext cx="305987" cy="305987"/>
              </a:xfrm>
              <a:prstGeom prst="donut">
                <a:avLst>
                  <a:gd name="adj" fmla="val 1083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도넛[D] 15"/>
              <p:cNvSpPr/>
              <p:nvPr/>
            </p:nvSpPr>
            <p:spPr>
              <a:xfrm>
                <a:off x="4773260" y="3147510"/>
                <a:ext cx="305987" cy="305987"/>
              </a:xfrm>
              <a:prstGeom prst="donut">
                <a:avLst>
                  <a:gd name="adj" fmla="val 1083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도넛[D] 16"/>
              <p:cNvSpPr/>
              <p:nvPr/>
            </p:nvSpPr>
            <p:spPr>
              <a:xfrm>
                <a:off x="4200223" y="4654077"/>
                <a:ext cx="305987" cy="305987"/>
              </a:xfrm>
              <a:prstGeom prst="donut">
                <a:avLst>
                  <a:gd name="adj" fmla="val 1083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도넛[D] 17"/>
              <p:cNvSpPr/>
              <p:nvPr/>
            </p:nvSpPr>
            <p:spPr>
              <a:xfrm>
                <a:off x="4026750" y="3147510"/>
                <a:ext cx="305987" cy="305987"/>
              </a:xfrm>
              <a:prstGeom prst="donut">
                <a:avLst>
                  <a:gd name="adj" fmla="val 1083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도넛[D] 18"/>
              <p:cNvSpPr/>
              <p:nvPr/>
            </p:nvSpPr>
            <p:spPr>
              <a:xfrm>
                <a:off x="2730700" y="5077946"/>
                <a:ext cx="305987" cy="305987"/>
              </a:xfrm>
              <a:prstGeom prst="donut">
                <a:avLst>
                  <a:gd name="adj" fmla="val 1083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도넛[D] 19"/>
              <p:cNvSpPr/>
              <p:nvPr/>
            </p:nvSpPr>
            <p:spPr>
              <a:xfrm>
                <a:off x="3272999" y="4620136"/>
                <a:ext cx="305987" cy="305987"/>
              </a:xfrm>
              <a:prstGeom prst="donut">
                <a:avLst>
                  <a:gd name="adj" fmla="val 1083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도넛[D] 20"/>
              <p:cNvSpPr/>
              <p:nvPr/>
            </p:nvSpPr>
            <p:spPr>
              <a:xfrm>
                <a:off x="3522818" y="3903402"/>
                <a:ext cx="305987" cy="305987"/>
              </a:xfrm>
              <a:prstGeom prst="donut">
                <a:avLst>
                  <a:gd name="adj" fmla="val 1083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도넛[D] 21"/>
              <p:cNvSpPr/>
              <p:nvPr/>
            </p:nvSpPr>
            <p:spPr>
              <a:xfrm>
                <a:off x="4940380" y="3711996"/>
                <a:ext cx="305987" cy="305987"/>
              </a:xfrm>
              <a:prstGeom prst="donut">
                <a:avLst>
                  <a:gd name="adj" fmla="val 1083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도넛[D] 22"/>
              <p:cNvSpPr/>
              <p:nvPr/>
            </p:nvSpPr>
            <p:spPr>
              <a:xfrm>
                <a:off x="3643402" y="5097422"/>
                <a:ext cx="305987" cy="305987"/>
              </a:xfrm>
              <a:prstGeom prst="donut">
                <a:avLst>
                  <a:gd name="adj" fmla="val 1083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십자형[C] 23"/>
              <p:cNvSpPr/>
              <p:nvPr/>
            </p:nvSpPr>
            <p:spPr>
              <a:xfrm rot="2700000">
                <a:off x="1434480" y="4055333"/>
                <a:ext cx="308112" cy="308112"/>
              </a:xfrm>
              <a:prstGeom prst="plus">
                <a:avLst>
                  <a:gd name="adj" fmla="val 44916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063" y="1016723"/>
            <a:ext cx="4319754" cy="1873363"/>
          </a:xfrm>
          <a:prstGeom prst="rect">
            <a:avLst/>
          </a:prstGeom>
        </p:spPr>
      </p:pic>
      <p:sp>
        <p:nvSpPr>
          <p:cNvPr id="35" name="텍스트 상자 34"/>
          <p:cNvSpPr txBox="1"/>
          <p:nvPr/>
        </p:nvSpPr>
        <p:spPr>
          <a:xfrm>
            <a:off x="7903214" y="2975317"/>
            <a:ext cx="2303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>
                <a:solidFill>
                  <a:schemeClr val="bg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Image Segmentation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214" y="3643498"/>
            <a:ext cx="2965449" cy="1973372"/>
          </a:xfrm>
          <a:prstGeom prst="rect">
            <a:avLst/>
          </a:prstGeom>
        </p:spPr>
      </p:pic>
      <p:sp>
        <p:nvSpPr>
          <p:cNvPr id="37" name="텍스트 상자 36"/>
          <p:cNvSpPr txBox="1"/>
          <p:nvPr/>
        </p:nvSpPr>
        <p:spPr>
          <a:xfrm>
            <a:off x="7978425" y="5616870"/>
            <a:ext cx="2153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>
                <a:solidFill>
                  <a:schemeClr val="bg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Anomaly Detection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0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5" y="444036"/>
            <a:ext cx="330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Unsupervised </a:t>
            </a:r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Learning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30343" y="474011"/>
            <a:ext cx="2324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Matrix Completion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3590224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8"/>
          <p:cNvSpPr txBox="1"/>
          <p:nvPr/>
        </p:nvSpPr>
        <p:spPr>
          <a:xfrm>
            <a:off x="2956127" y="4821008"/>
            <a:ext cx="261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 </a:t>
            </a:r>
            <a:r>
              <a:rPr lang="en-US" altLang="ko-KR" dirty="0" err="1"/>
              <a:t>Inpainting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79772" y="4821008"/>
            <a:ext cx="374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Collaborative Filtering</a:t>
            </a:r>
          </a:p>
          <a:p>
            <a:r>
              <a:rPr lang="en-US" altLang="ko-KR" dirty="0"/>
              <a:t>Ex) </a:t>
            </a:r>
            <a:r>
              <a:rPr lang="en-US" altLang="ko-KR" dirty="0" err="1"/>
              <a:t>BellKor’s</a:t>
            </a:r>
            <a:r>
              <a:rPr lang="en-US" altLang="ko-KR" dirty="0"/>
              <a:t> Pragmatic Chaos in Netflix Prize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50" y="2157503"/>
            <a:ext cx="3704567" cy="23937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827" y="2157503"/>
            <a:ext cx="3569893" cy="24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8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5" y="444036"/>
            <a:ext cx="330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Unsupervised </a:t>
            </a:r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Learning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30343" y="474011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Auto-encoder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3590224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cdn-images-1.medium.com/max/1600/1*HIBRgSV2ePFtCSOF_lgPCQ.png">
            <a:extLst>
              <a:ext uri="{FF2B5EF4-FFF2-40B4-BE49-F238E27FC236}">
                <a16:creationId xmlns:a16="http://schemas.microsoft.com/office/drawing/2014/main" id="{188B2202-1124-4925-9DCF-CEFB295B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81" y="1929275"/>
            <a:ext cx="836295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26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5" y="444036"/>
            <a:ext cx="330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Unsupervised </a:t>
            </a:r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Learning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30343" y="474011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Auto-encoder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3590224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F2550B-CE08-403E-AABE-6C54EF7F2365}"/>
              </a:ext>
            </a:extLst>
          </p:cNvPr>
          <p:cNvSpPr txBox="1"/>
          <p:nvPr/>
        </p:nvSpPr>
        <p:spPr>
          <a:xfrm>
            <a:off x="1998527" y="5124228"/>
            <a:ext cx="1891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Manifold Learning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차원 축소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CC239-3152-4934-A7D4-B62931E8A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24" y="1603567"/>
            <a:ext cx="3495006" cy="3466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9A9B50-3BBC-4C90-A138-7E2E1C202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301" y="2055434"/>
            <a:ext cx="5580112" cy="27471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44E51-2EF0-4565-855F-DD902FEDA013}"/>
              </a:ext>
            </a:extLst>
          </p:cNvPr>
          <p:cNvSpPr txBox="1"/>
          <p:nvPr/>
        </p:nvSpPr>
        <p:spPr>
          <a:xfrm>
            <a:off x="8089955" y="507806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Denoising</a:t>
            </a:r>
          </a:p>
        </p:txBody>
      </p:sp>
    </p:spTree>
    <p:extLst>
      <p:ext uri="{BB962C8B-B14F-4D97-AF65-F5344CB8AC3E}">
        <p14:creationId xmlns:p14="http://schemas.microsoft.com/office/powerpoint/2010/main" val="70181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5" y="444036"/>
            <a:ext cx="330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Reinforcement Learning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90327" y="474011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AlphaGo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3750208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alphago에 대한 이미지 검색결과">
            <a:extLst>
              <a:ext uri="{FF2B5EF4-FFF2-40B4-BE49-F238E27FC236}">
                <a16:creationId xmlns:a16="http://schemas.microsoft.com/office/drawing/2014/main" id="{23C3EBDB-978F-4DD5-8DE3-115C58E9B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96" y="1660125"/>
            <a:ext cx="7624008" cy="423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0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63225" y="444036"/>
            <a:ext cx="430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Datasets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67" y="1610537"/>
            <a:ext cx="3476658" cy="1947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24" t="11121" r="30416" b="29483"/>
          <a:stretch/>
        </p:blipFill>
        <p:spPr>
          <a:xfrm>
            <a:off x="7712236" y="1962255"/>
            <a:ext cx="2149924" cy="18480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12236" y="4709319"/>
            <a:ext cx="2286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K-fold cross validation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7AB333-7509-427C-8F88-34ABF651DA51}"/>
              </a:ext>
            </a:extLst>
          </p:cNvPr>
          <p:cNvGrpSpPr/>
          <p:nvPr/>
        </p:nvGrpSpPr>
        <p:grpSpPr>
          <a:xfrm>
            <a:off x="1412676" y="4155322"/>
            <a:ext cx="3903240" cy="1477328"/>
            <a:chOff x="5901881" y="1864424"/>
            <a:chExt cx="3903240" cy="1477328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5901881" y="1864424"/>
              <a:ext cx="15749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Training set</a:t>
              </a:r>
            </a:p>
            <a:p>
              <a:pPr algn="r"/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r"/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Validation set</a:t>
              </a:r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r"/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r"/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Test set</a:t>
              </a:r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182561" y="1864424"/>
              <a:ext cx="1622560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모델의 학습</a:t>
              </a:r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파라미터 결정</a:t>
              </a:r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모델의 평가</a:t>
              </a:r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cxnSp>
          <p:nvCxnSpPr>
            <p:cNvPr id="9" name="직선 연결선[R] 28">
              <a:extLst>
                <a:ext uri="{FF2B5EF4-FFF2-40B4-BE49-F238E27FC236}">
                  <a16:creationId xmlns:a16="http://schemas.microsoft.com/office/drawing/2014/main" id="{7F774A6D-CBA9-4B47-A2E7-EBEBA0375F49}"/>
                </a:ext>
              </a:extLst>
            </p:cNvPr>
            <p:cNvCxnSpPr>
              <a:cxnSpLocks/>
            </p:cNvCxnSpPr>
            <p:nvPr/>
          </p:nvCxnSpPr>
          <p:spPr>
            <a:xfrm>
              <a:off x="7829720" y="1910686"/>
              <a:ext cx="0" cy="138480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184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Cost Function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2AE032-3FC1-4598-B6D8-445851A8299D}"/>
              </a:ext>
            </a:extLst>
          </p:cNvPr>
          <p:cNvGrpSpPr/>
          <p:nvPr/>
        </p:nvGrpSpPr>
        <p:grpSpPr>
          <a:xfrm>
            <a:off x="919881" y="1798327"/>
            <a:ext cx="3893504" cy="830997"/>
            <a:chOff x="1283866" y="1146172"/>
            <a:chExt cx="3893504" cy="8309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CF14EB1-D8E5-42A5-826C-695E9116BDEE}"/>
                </a:ext>
              </a:extLst>
            </p:cNvPr>
            <p:cNvSpPr txBox="1"/>
            <p:nvPr/>
          </p:nvSpPr>
          <p:spPr>
            <a:xfrm>
              <a:off x="1421214" y="1146172"/>
              <a:ext cx="37561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학습과정에서 최소화 하고자 하는 함수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학습을 위해 미분 가능해야 함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8" name="직선 연결선[R] 43">
              <a:extLst>
                <a:ext uri="{FF2B5EF4-FFF2-40B4-BE49-F238E27FC236}">
                  <a16:creationId xmlns:a16="http://schemas.microsoft.com/office/drawing/2014/main" id="{E0C06387-2D67-461F-949E-30E703154A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3867" y="1336890"/>
              <a:ext cx="108000" cy="108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43">
              <a:extLst>
                <a:ext uri="{FF2B5EF4-FFF2-40B4-BE49-F238E27FC236}">
                  <a16:creationId xmlns:a16="http://schemas.microsoft.com/office/drawing/2014/main" id="{6791AE73-74EE-46AF-8B60-F44256D1AF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3866" y="1699380"/>
              <a:ext cx="108000" cy="108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0CC0AD5-9EE5-4DC1-834E-71AB668506CB}"/>
              </a:ext>
            </a:extLst>
          </p:cNvPr>
          <p:cNvSpPr txBox="1"/>
          <p:nvPr/>
        </p:nvSpPr>
        <p:spPr>
          <a:xfrm>
            <a:off x="2624268" y="463901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or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Loss Function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직선 연결선[R] 5">
            <a:extLst>
              <a:ext uri="{FF2B5EF4-FFF2-40B4-BE49-F238E27FC236}">
                <a16:creationId xmlns:a16="http://schemas.microsoft.com/office/drawing/2014/main" id="{B3CDCEC0-0A4E-42C7-92F0-4D207A1CF7F6}"/>
              </a:ext>
            </a:extLst>
          </p:cNvPr>
          <p:cNvCxnSpPr/>
          <p:nvPr/>
        </p:nvCxnSpPr>
        <p:spPr>
          <a:xfrm>
            <a:off x="2491776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F12D87-B5EF-4F79-A188-F1D5CA923242}"/>
                  </a:ext>
                </a:extLst>
              </p:cNvPr>
              <p:cNvSpPr txBox="1"/>
              <p:nvPr/>
            </p:nvSpPr>
            <p:spPr>
              <a:xfrm>
                <a:off x="1294260" y="3594418"/>
                <a:ext cx="210993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F12D87-B5EF-4F79-A188-F1D5CA923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260" y="3594418"/>
                <a:ext cx="2109937" cy="6127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50AD5A-3A88-4C60-B767-B5415426121F}"/>
                  </a:ext>
                </a:extLst>
              </p:cNvPr>
              <p:cNvSpPr txBox="1"/>
              <p:nvPr/>
            </p:nvSpPr>
            <p:spPr>
              <a:xfrm>
                <a:off x="1482000" y="4509099"/>
                <a:ext cx="2284535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  <m:r>
                            <a:rPr lang="en-US" altLang="ko-KR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650AD5A-3A88-4C60-B767-B54154261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000" y="4509099"/>
                <a:ext cx="2284535" cy="7645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96" y="1989045"/>
            <a:ext cx="4483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77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Optimization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28772" y="474011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Gradient Descent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2388653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A040E9F-CD19-4BC8-B935-59415004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31" y="1243172"/>
            <a:ext cx="9380738" cy="47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64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5" y="444036"/>
            <a:ext cx="327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Optimization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C7343-9C6D-4CD2-95C4-897DB59F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79" y="2084756"/>
            <a:ext cx="4113248" cy="3184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F46617-441D-4441-94D0-5FD0C9AA3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59" y="2013611"/>
            <a:ext cx="4297040" cy="33267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7FF92BF-5050-4DBC-97BA-ACA6C49854A6}"/>
              </a:ext>
            </a:extLst>
          </p:cNvPr>
          <p:cNvSpPr/>
          <p:nvPr/>
        </p:nvSpPr>
        <p:spPr>
          <a:xfrm>
            <a:off x="2528772" y="474011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Various Algorithms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FB529815-FA6B-4618-A09C-A49918208BA1}"/>
              </a:ext>
            </a:extLst>
          </p:cNvPr>
          <p:cNvCxnSpPr/>
          <p:nvPr/>
        </p:nvCxnSpPr>
        <p:spPr>
          <a:xfrm>
            <a:off x="2388653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66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Optimization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28772" y="474011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Learning</a:t>
            </a: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rate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2388653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C029AC-40A7-4B7C-BB65-CC0E1F308C40}"/>
                  </a:ext>
                </a:extLst>
              </p:cNvPr>
              <p:cNvSpPr txBox="1"/>
              <p:nvPr/>
            </p:nvSpPr>
            <p:spPr>
              <a:xfrm>
                <a:off x="1936035" y="2850732"/>
                <a:ext cx="2818079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C029AC-40A7-4B7C-BB65-CC0E1F30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035" y="2850732"/>
                <a:ext cx="2818079" cy="793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earning rate에 대한 이미지 검색결과">
            <a:extLst>
              <a:ext uri="{FF2B5EF4-FFF2-40B4-BE49-F238E27FC236}">
                <a16:creationId xmlns:a16="http://schemas.microsoft.com/office/drawing/2014/main" id="{5833DE17-5AF5-4FA9-9AED-AB45CCB9E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3"/>
          <a:stretch/>
        </p:blipFill>
        <p:spPr bwMode="auto">
          <a:xfrm>
            <a:off x="5707442" y="2059618"/>
            <a:ext cx="5734050" cy="336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568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371537" y="453661"/>
            <a:ext cx="244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Definition of ML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4243" y="318851"/>
            <a:ext cx="1110970" cy="36000"/>
            <a:chOff x="484243" y="251476"/>
            <a:chExt cx="1110970" cy="110628"/>
          </a:xfrm>
        </p:grpSpPr>
        <p:sp>
          <p:nvSpPr>
            <p:cNvPr id="10" name="직사각형 9"/>
            <p:cNvSpPr/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D77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846" y="853771"/>
            <a:ext cx="5944308" cy="5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36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5" y="444036"/>
            <a:ext cx="430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Overfitting vs. </a:t>
            </a:r>
            <a:r>
              <a:rPr kumimoji="1" lang="en-US" altLang="ko-KR" sz="2000" b="1" dirty="0" err="1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Underfitting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072" y="2492945"/>
            <a:ext cx="8012829" cy="2021254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255856" y="5072513"/>
            <a:ext cx="7354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ML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의 핵심은 표현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(representation)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과 일반화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(generalization)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에 있다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Occam’s razor: </a:t>
            </a:r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All things being equal, the simplest solution tends to be the best one.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693677" y="1760467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모델을 키워</a:t>
            </a:r>
            <a:endParaRPr kumimoji="1" lang="en-US" altLang="ko-KR" dirty="0"/>
          </a:p>
          <a:p>
            <a:r>
              <a:rPr kumimoji="1" lang="ko-KR" altLang="en-US" dirty="0"/>
              <a:t>혹은 비선형을 써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8198455" y="1567457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모델을 줄여</a:t>
            </a:r>
            <a:endParaRPr kumimoji="1" lang="en-US" altLang="ko-KR" dirty="0"/>
          </a:p>
          <a:p>
            <a:r>
              <a:rPr kumimoji="1" lang="ko-KR" altLang="en-US" dirty="0"/>
              <a:t>데이터를 늘려</a:t>
            </a:r>
          </a:p>
        </p:txBody>
      </p:sp>
    </p:spTree>
    <p:extLst>
      <p:ext uri="{BB962C8B-B14F-4D97-AF65-F5344CB8AC3E}">
        <p14:creationId xmlns:p14="http://schemas.microsoft.com/office/powerpoint/2010/main" val="21839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5" y="444036"/>
            <a:ext cx="430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Overfitting vs. </a:t>
            </a:r>
            <a:r>
              <a:rPr kumimoji="1" lang="en-US" altLang="ko-KR" sz="2000" b="1" dirty="0" err="1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Underfitting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32000" y="1312178"/>
            <a:ext cx="8128000" cy="4826000"/>
            <a:chOff x="1790839" y="1287305"/>
            <a:chExt cx="8128000" cy="4826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839" y="1287305"/>
              <a:ext cx="8128000" cy="4826000"/>
            </a:xfrm>
            <a:prstGeom prst="rect">
              <a:avLst/>
            </a:prstGeom>
          </p:spPr>
        </p:pic>
        <p:sp>
          <p:nvSpPr>
            <p:cNvPr id="11" name="자유형 10"/>
            <p:cNvSpPr/>
            <p:nvPr/>
          </p:nvSpPr>
          <p:spPr>
            <a:xfrm>
              <a:off x="2944167" y="3848519"/>
              <a:ext cx="653143" cy="424643"/>
            </a:xfrm>
            <a:custGeom>
              <a:avLst/>
              <a:gdLst>
                <a:gd name="connsiteX0" fmla="*/ 10048 w 653143"/>
                <a:gd name="connsiteY0" fmla="*/ 190918 h 424643"/>
                <a:gd name="connsiteX1" fmla="*/ 50242 w 653143"/>
                <a:gd name="connsiteY1" fmla="*/ 180870 h 424643"/>
                <a:gd name="connsiteX2" fmla="*/ 90435 w 653143"/>
                <a:gd name="connsiteY2" fmla="*/ 140677 h 424643"/>
                <a:gd name="connsiteX3" fmla="*/ 130629 w 653143"/>
                <a:gd name="connsiteY3" fmla="*/ 110532 h 424643"/>
                <a:gd name="connsiteX4" fmla="*/ 160774 w 653143"/>
                <a:gd name="connsiteY4" fmla="*/ 80386 h 424643"/>
                <a:gd name="connsiteX5" fmla="*/ 221064 w 653143"/>
                <a:gd name="connsiteY5" fmla="*/ 40193 h 424643"/>
                <a:gd name="connsiteX6" fmla="*/ 180870 w 653143"/>
                <a:gd name="connsiteY6" fmla="*/ 90435 h 424643"/>
                <a:gd name="connsiteX7" fmla="*/ 160774 w 653143"/>
                <a:gd name="connsiteY7" fmla="*/ 130628 h 424643"/>
                <a:gd name="connsiteX8" fmla="*/ 100484 w 653143"/>
                <a:gd name="connsiteY8" fmla="*/ 200967 h 424643"/>
                <a:gd name="connsiteX9" fmla="*/ 70338 w 653143"/>
                <a:gd name="connsiteY9" fmla="*/ 261257 h 424643"/>
                <a:gd name="connsiteX10" fmla="*/ 40193 w 653143"/>
                <a:gd name="connsiteY10" fmla="*/ 311499 h 424643"/>
                <a:gd name="connsiteX11" fmla="*/ 0 w 653143"/>
                <a:gd name="connsiteY11" fmla="*/ 391885 h 424643"/>
                <a:gd name="connsiteX12" fmla="*/ 20097 w 653143"/>
                <a:gd name="connsiteY12" fmla="*/ 321547 h 424643"/>
                <a:gd name="connsiteX13" fmla="*/ 80387 w 653143"/>
                <a:gd name="connsiteY13" fmla="*/ 221063 h 424643"/>
                <a:gd name="connsiteX14" fmla="*/ 100484 w 653143"/>
                <a:gd name="connsiteY14" fmla="*/ 190918 h 424643"/>
                <a:gd name="connsiteX15" fmla="*/ 140677 w 653143"/>
                <a:gd name="connsiteY15" fmla="*/ 150725 h 424643"/>
                <a:gd name="connsiteX16" fmla="*/ 180870 w 653143"/>
                <a:gd name="connsiteY16" fmla="*/ 120580 h 424643"/>
                <a:gd name="connsiteX17" fmla="*/ 211015 w 653143"/>
                <a:gd name="connsiteY17" fmla="*/ 90435 h 424643"/>
                <a:gd name="connsiteX18" fmla="*/ 271306 w 653143"/>
                <a:gd name="connsiteY18" fmla="*/ 50241 h 424643"/>
                <a:gd name="connsiteX19" fmla="*/ 331596 w 653143"/>
                <a:gd name="connsiteY19" fmla="*/ 0 h 424643"/>
                <a:gd name="connsiteX20" fmla="*/ 311499 w 653143"/>
                <a:gd name="connsiteY20" fmla="*/ 40193 h 424643"/>
                <a:gd name="connsiteX21" fmla="*/ 241160 w 653143"/>
                <a:gd name="connsiteY21" fmla="*/ 140677 h 424643"/>
                <a:gd name="connsiteX22" fmla="*/ 180870 w 653143"/>
                <a:gd name="connsiteY22" fmla="*/ 231112 h 424643"/>
                <a:gd name="connsiteX23" fmla="*/ 170822 w 653143"/>
                <a:gd name="connsiteY23" fmla="*/ 261257 h 424643"/>
                <a:gd name="connsiteX24" fmla="*/ 140677 w 653143"/>
                <a:gd name="connsiteY24" fmla="*/ 281354 h 424643"/>
                <a:gd name="connsiteX25" fmla="*/ 120580 w 653143"/>
                <a:gd name="connsiteY25" fmla="*/ 311499 h 424643"/>
                <a:gd name="connsiteX26" fmla="*/ 110532 w 653143"/>
                <a:gd name="connsiteY26" fmla="*/ 341644 h 424643"/>
                <a:gd name="connsiteX27" fmla="*/ 120580 w 653143"/>
                <a:gd name="connsiteY27" fmla="*/ 301450 h 424643"/>
                <a:gd name="connsiteX28" fmla="*/ 170822 w 653143"/>
                <a:gd name="connsiteY28" fmla="*/ 261257 h 424643"/>
                <a:gd name="connsiteX29" fmla="*/ 241160 w 653143"/>
                <a:gd name="connsiteY29" fmla="*/ 190918 h 424643"/>
                <a:gd name="connsiteX30" fmla="*/ 281354 w 653143"/>
                <a:gd name="connsiteY30" fmla="*/ 160773 h 424643"/>
                <a:gd name="connsiteX31" fmla="*/ 301451 w 653143"/>
                <a:gd name="connsiteY31" fmla="*/ 130628 h 424643"/>
                <a:gd name="connsiteX32" fmla="*/ 341644 w 653143"/>
                <a:gd name="connsiteY32" fmla="*/ 100483 h 424643"/>
                <a:gd name="connsiteX33" fmla="*/ 381837 w 653143"/>
                <a:gd name="connsiteY33" fmla="*/ 40193 h 424643"/>
                <a:gd name="connsiteX34" fmla="*/ 371789 w 653143"/>
                <a:gd name="connsiteY34" fmla="*/ 90435 h 424643"/>
                <a:gd name="connsiteX35" fmla="*/ 351692 w 653143"/>
                <a:gd name="connsiteY35" fmla="*/ 130628 h 424643"/>
                <a:gd name="connsiteX36" fmla="*/ 331596 w 653143"/>
                <a:gd name="connsiteY36" fmla="*/ 180870 h 424643"/>
                <a:gd name="connsiteX37" fmla="*/ 301451 w 653143"/>
                <a:gd name="connsiteY37" fmla="*/ 231112 h 424643"/>
                <a:gd name="connsiteX38" fmla="*/ 261257 w 653143"/>
                <a:gd name="connsiteY38" fmla="*/ 291402 h 424643"/>
                <a:gd name="connsiteX39" fmla="*/ 241160 w 653143"/>
                <a:gd name="connsiteY39" fmla="*/ 321547 h 424643"/>
                <a:gd name="connsiteX40" fmla="*/ 251209 w 653143"/>
                <a:gd name="connsiteY40" fmla="*/ 291402 h 424643"/>
                <a:gd name="connsiteX41" fmla="*/ 311499 w 653143"/>
                <a:gd name="connsiteY41" fmla="*/ 211015 h 424643"/>
                <a:gd name="connsiteX42" fmla="*/ 391886 w 653143"/>
                <a:gd name="connsiteY42" fmla="*/ 110532 h 424643"/>
                <a:gd name="connsiteX43" fmla="*/ 422031 w 653143"/>
                <a:gd name="connsiteY43" fmla="*/ 70338 h 424643"/>
                <a:gd name="connsiteX44" fmla="*/ 442128 w 653143"/>
                <a:gd name="connsiteY44" fmla="*/ 40193 h 424643"/>
                <a:gd name="connsiteX45" fmla="*/ 472273 w 653143"/>
                <a:gd name="connsiteY45" fmla="*/ 30145 h 424643"/>
                <a:gd name="connsiteX46" fmla="*/ 452176 w 653143"/>
                <a:gd name="connsiteY46" fmla="*/ 60290 h 424643"/>
                <a:gd name="connsiteX47" fmla="*/ 432079 w 653143"/>
                <a:gd name="connsiteY47" fmla="*/ 100483 h 424643"/>
                <a:gd name="connsiteX48" fmla="*/ 401934 w 653143"/>
                <a:gd name="connsiteY48" fmla="*/ 140677 h 424643"/>
                <a:gd name="connsiteX49" fmla="*/ 291402 w 653143"/>
                <a:gd name="connsiteY49" fmla="*/ 321547 h 424643"/>
                <a:gd name="connsiteX50" fmla="*/ 251209 w 653143"/>
                <a:gd name="connsiteY50" fmla="*/ 381837 h 424643"/>
                <a:gd name="connsiteX51" fmla="*/ 231112 w 653143"/>
                <a:gd name="connsiteY51" fmla="*/ 422030 h 424643"/>
                <a:gd name="connsiteX52" fmla="*/ 251209 w 653143"/>
                <a:gd name="connsiteY52" fmla="*/ 391885 h 424643"/>
                <a:gd name="connsiteX53" fmla="*/ 311499 w 653143"/>
                <a:gd name="connsiteY53" fmla="*/ 331595 h 424643"/>
                <a:gd name="connsiteX54" fmla="*/ 341644 w 653143"/>
                <a:gd name="connsiteY54" fmla="*/ 301450 h 424643"/>
                <a:gd name="connsiteX55" fmla="*/ 381837 w 653143"/>
                <a:gd name="connsiteY55" fmla="*/ 261257 h 424643"/>
                <a:gd name="connsiteX56" fmla="*/ 411982 w 653143"/>
                <a:gd name="connsiteY56" fmla="*/ 241160 h 424643"/>
                <a:gd name="connsiteX57" fmla="*/ 462224 w 653143"/>
                <a:gd name="connsiteY57" fmla="*/ 190918 h 424643"/>
                <a:gd name="connsiteX58" fmla="*/ 492369 w 653143"/>
                <a:gd name="connsiteY58" fmla="*/ 160773 h 424643"/>
                <a:gd name="connsiteX59" fmla="*/ 552659 w 653143"/>
                <a:gd name="connsiteY59" fmla="*/ 120580 h 424643"/>
                <a:gd name="connsiteX60" fmla="*/ 512466 w 653143"/>
                <a:gd name="connsiteY60" fmla="*/ 150725 h 424643"/>
                <a:gd name="connsiteX61" fmla="*/ 442128 w 653143"/>
                <a:gd name="connsiteY61" fmla="*/ 241160 h 424643"/>
                <a:gd name="connsiteX62" fmla="*/ 422031 w 653143"/>
                <a:gd name="connsiteY62" fmla="*/ 281354 h 424643"/>
                <a:gd name="connsiteX63" fmla="*/ 391886 w 653143"/>
                <a:gd name="connsiteY63" fmla="*/ 321547 h 424643"/>
                <a:gd name="connsiteX64" fmla="*/ 371789 w 653143"/>
                <a:gd name="connsiteY64" fmla="*/ 351692 h 424643"/>
                <a:gd name="connsiteX65" fmla="*/ 442128 w 653143"/>
                <a:gd name="connsiteY65" fmla="*/ 281354 h 424643"/>
                <a:gd name="connsiteX66" fmla="*/ 482321 w 653143"/>
                <a:gd name="connsiteY66" fmla="*/ 251208 h 424643"/>
                <a:gd name="connsiteX67" fmla="*/ 512466 w 653143"/>
                <a:gd name="connsiteY67" fmla="*/ 221063 h 424643"/>
                <a:gd name="connsiteX68" fmla="*/ 542611 w 653143"/>
                <a:gd name="connsiteY68" fmla="*/ 200967 h 424643"/>
                <a:gd name="connsiteX69" fmla="*/ 572756 w 653143"/>
                <a:gd name="connsiteY69" fmla="*/ 170822 h 424643"/>
                <a:gd name="connsiteX70" fmla="*/ 602901 w 653143"/>
                <a:gd name="connsiteY70" fmla="*/ 160773 h 424643"/>
                <a:gd name="connsiteX71" fmla="*/ 552659 w 653143"/>
                <a:gd name="connsiteY71" fmla="*/ 231112 h 424643"/>
                <a:gd name="connsiteX72" fmla="*/ 522514 w 653143"/>
                <a:gd name="connsiteY72" fmla="*/ 261257 h 424643"/>
                <a:gd name="connsiteX73" fmla="*/ 512466 w 653143"/>
                <a:gd name="connsiteY73" fmla="*/ 291402 h 424643"/>
                <a:gd name="connsiteX74" fmla="*/ 482321 w 653143"/>
                <a:gd name="connsiteY74" fmla="*/ 321547 h 424643"/>
                <a:gd name="connsiteX75" fmla="*/ 572756 w 653143"/>
                <a:gd name="connsiteY75" fmla="*/ 241160 h 424643"/>
                <a:gd name="connsiteX76" fmla="*/ 612949 w 653143"/>
                <a:gd name="connsiteY76" fmla="*/ 180870 h 424643"/>
                <a:gd name="connsiteX77" fmla="*/ 572756 w 653143"/>
                <a:gd name="connsiteY77" fmla="*/ 200967 h 424643"/>
                <a:gd name="connsiteX78" fmla="*/ 502418 w 653143"/>
                <a:gd name="connsiteY78" fmla="*/ 251208 h 424643"/>
                <a:gd name="connsiteX79" fmla="*/ 472273 w 653143"/>
                <a:gd name="connsiteY79" fmla="*/ 271305 h 424643"/>
                <a:gd name="connsiteX80" fmla="*/ 361741 w 653143"/>
                <a:gd name="connsiteY80" fmla="*/ 341644 h 424643"/>
                <a:gd name="connsiteX81" fmla="*/ 341644 w 653143"/>
                <a:gd name="connsiteY81" fmla="*/ 301450 h 424643"/>
                <a:gd name="connsiteX82" fmla="*/ 361741 w 653143"/>
                <a:gd name="connsiteY82" fmla="*/ 231112 h 424643"/>
                <a:gd name="connsiteX83" fmla="*/ 401934 w 653143"/>
                <a:gd name="connsiteY83" fmla="*/ 170822 h 424643"/>
                <a:gd name="connsiteX84" fmla="*/ 432079 w 653143"/>
                <a:gd name="connsiteY84" fmla="*/ 110532 h 424643"/>
                <a:gd name="connsiteX85" fmla="*/ 442128 w 653143"/>
                <a:gd name="connsiteY85" fmla="*/ 80386 h 424643"/>
                <a:gd name="connsiteX86" fmla="*/ 462224 w 653143"/>
                <a:gd name="connsiteY86" fmla="*/ 50241 h 424643"/>
                <a:gd name="connsiteX87" fmla="*/ 371789 w 653143"/>
                <a:gd name="connsiteY87" fmla="*/ 150725 h 424643"/>
                <a:gd name="connsiteX88" fmla="*/ 341644 w 653143"/>
                <a:gd name="connsiteY88" fmla="*/ 200967 h 424643"/>
                <a:gd name="connsiteX89" fmla="*/ 311499 w 653143"/>
                <a:gd name="connsiteY89" fmla="*/ 231112 h 424643"/>
                <a:gd name="connsiteX90" fmla="*/ 281354 w 653143"/>
                <a:gd name="connsiteY90" fmla="*/ 271305 h 424643"/>
                <a:gd name="connsiteX91" fmla="*/ 241160 w 653143"/>
                <a:gd name="connsiteY91" fmla="*/ 331595 h 424643"/>
                <a:gd name="connsiteX92" fmla="*/ 271306 w 653143"/>
                <a:gd name="connsiteY92" fmla="*/ 231112 h 424643"/>
                <a:gd name="connsiteX93" fmla="*/ 331596 w 653143"/>
                <a:gd name="connsiteY93" fmla="*/ 140677 h 424643"/>
                <a:gd name="connsiteX94" fmla="*/ 371789 w 653143"/>
                <a:gd name="connsiteY94" fmla="*/ 80386 h 424643"/>
                <a:gd name="connsiteX95" fmla="*/ 301451 w 653143"/>
                <a:gd name="connsiteY95" fmla="*/ 150725 h 424643"/>
                <a:gd name="connsiteX96" fmla="*/ 231112 w 653143"/>
                <a:gd name="connsiteY96" fmla="*/ 241160 h 424643"/>
                <a:gd name="connsiteX97" fmla="*/ 200967 w 653143"/>
                <a:gd name="connsiteY97" fmla="*/ 241160 h 424643"/>
                <a:gd name="connsiteX98" fmla="*/ 241160 w 653143"/>
                <a:gd name="connsiteY98" fmla="*/ 170822 h 424643"/>
                <a:gd name="connsiteX99" fmla="*/ 261257 w 653143"/>
                <a:gd name="connsiteY99" fmla="*/ 120580 h 424643"/>
                <a:gd name="connsiteX100" fmla="*/ 301451 w 653143"/>
                <a:gd name="connsiteY100" fmla="*/ 60290 h 424643"/>
                <a:gd name="connsiteX101" fmla="*/ 311499 w 653143"/>
                <a:gd name="connsiteY101" fmla="*/ 30145 h 424643"/>
                <a:gd name="connsiteX102" fmla="*/ 281354 w 653143"/>
                <a:gd name="connsiteY102" fmla="*/ 60290 h 424643"/>
                <a:gd name="connsiteX103" fmla="*/ 221064 w 653143"/>
                <a:gd name="connsiteY103" fmla="*/ 140677 h 424643"/>
                <a:gd name="connsiteX104" fmla="*/ 180870 w 653143"/>
                <a:gd name="connsiteY104" fmla="*/ 200967 h 424643"/>
                <a:gd name="connsiteX105" fmla="*/ 150725 w 653143"/>
                <a:gd name="connsiteY105" fmla="*/ 231112 h 424643"/>
                <a:gd name="connsiteX106" fmla="*/ 120580 w 653143"/>
                <a:gd name="connsiteY106" fmla="*/ 291402 h 424643"/>
                <a:gd name="connsiteX107" fmla="*/ 90435 w 653143"/>
                <a:gd name="connsiteY107" fmla="*/ 311499 h 424643"/>
                <a:gd name="connsiteX108" fmla="*/ 130629 w 653143"/>
                <a:gd name="connsiteY108" fmla="*/ 291402 h 424643"/>
                <a:gd name="connsiteX109" fmla="*/ 180870 w 653143"/>
                <a:gd name="connsiteY109" fmla="*/ 271305 h 424643"/>
                <a:gd name="connsiteX110" fmla="*/ 251209 w 653143"/>
                <a:gd name="connsiteY110" fmla="*/ 211015 h 424643"/>
                <a:gd name="connsiteX111" fmla="*/ 311499 w 653143"/>
                <a:gd name="connsiteY111" fmla="*/ 180870 h 424643"/>
                <a:gd name="connsiteX112" fmla="*/ 341644 w 653143"/>
                <a:gd name="connsiteY112" fmla="*/ 160773 h 424643"/>
                <a:gd name="connsiteX113" fmla="*/ 321547 w 653143"/>
                <a:gd name="connsiteY113" fmla="*/ 190918 h 424643"/>
                <a:gd name="connsiteX114" fmla="*/ 291402 w 653143"/>
                <a:gd name="connsiteY114" fmla="*/ 221063 h 424643"/>
                <a:gd name="connsiteX115" fmla="*/ 261257 w 653143"/>
                <a:gd name="connsiteY115" fmla="*/ 261257 h 424643"/>
                <a:gd name="connsiteX116" fmla="*/ 200967 w 653143"/>
                <a:gd name="connsiteY116" fmla="*/ 331595 h 424643"/>
                <a:gd name="connsiteX117" fmla="*/ 160774 w 653143"/>
                <a:gd name="connsiteY117" fmla="*/ 391885 h 424643"/>
                <a:gd name="connsiteX118" fmla="*/ 190919 w 653143"/>
                <a:gd name="connsiteY118" fmla="*/ 371789 h 424643"/>
                <a:gd name="connsiteX119" fmla="*/ 231112 w 653143"/>
                <a:gd name="connsiteY119" fmla="*/ 351692 h 424643"/>
                <a:gd name="connsiteX120" fmla="*/ 271306 w 653143"/>
                <a:gd name="connsiteY120" fmla="*/ 321547 h 424643"/>
                <a:gd name="connsiteX121" fmla="*/ 321547 w 653143"/>
                <a:gd name="connsiteY121" fmla="*/ 291402 h 424643"/>
                <a:gd name="connsiteX122" fmla="*/ 351692 w 653143"/>
                <a:gd name="connsiteY122" fmla="*/ 271305 h 424643"/>
                <a:gd name="connsiteX123" fmla="*/ 391886 w 653143"/>
                <a:gd name="connsiteY123" fmla="*/ 251208 h 424643"/>
                <a:gd name="connsiteX124" fmla="*/ 482321 w 653143"/>
                <a:gd name="connsiteY124" fmla="*/ 200967 h 424643"/>
                <a:gd name="connsiteX125" fmla="*/ 542611 w 653143"/>
                <a:gd name="connsiteY125" fmla="*/ 150725 h 424643"/>
                <a:gd name="connsiteX126" fmla="*/ 572756 w 653143"/>
                <a:gd name="connsiteY126" fmla="*/ 130628 h 424643"/>
                <a:gd name="connsiteX127" fmla="*/ 512466 w 653143"/>
                <a:gd name="connsiteY127" fmla="*/ 110532 h 424643"/>
                <a:gd name="connsiteX128" fmla="*/ 401934 w 653143"/>
                <a:gd name="connsiteY128" fmla="*/ 150725 h 424643"/>
                <a:gd name="connsiteX129" fmla="*/ 341644 w 653143"/>
                <a:gd name="connsiteY129" fmla="*/ 170822 h 424643"/>
                <a:gd name="connsiteX130" fmla="*/ 281354 w 653143"/>
                <a:gd name="connsiteY130" fmla="*/ 211015 h 424643"/>
                <a:gd name="connsiteX131" fmla="*/ 221064 w 653143"/>
                <a:gd name="connsiteY131" fmla="*/ 251208 h 424643"/>
                <a:gd name="connsiteX132" fmla="*/ 211015 w 653143"/>
                <a:gd name="connsiteY132" fmla="*/ 281354 h 424643"/>
                <a:gd name="connsiteX133" fmla="*/ 150725 w 653143"/>
                <a:gd name="connsiteY133" fmla="*/ 311499 h 424643"/>
                <a:gd name="connsiteX134" fmla="*/ 140677 w 653143"/>
                <a:gd name="connsiteY134" fmla="*/ 281354 h 424643"/>
                <a:gd name="connsiteX135" fmla="*/ 170822 w 653143"/>
                <a:gd name="connsiteY135" fmla="*/ 190918 h 424643"/>
                <a:gd name="connsiteX136" fmla="*/ 190919 w 653143"/>
                <a:gd name="connsiteY136" fmla="*/ 140677 h 424643"/>
                <a:gd name="connsiteX137" fmla="*/ 221064 w 653143"/>
                <a:gd name="connsiteY137" fmla="*/ 100483 h 424643"/>
                <a:gd name="connsiteX138" fmla="*/ 251209 w 653143"/>
                <a:gd name="connsiteY138" fmla="*/ 80386 h 424643"/>
                <a:gd name="connsiteX139" fmla="*/ 221064 w 653143"/>
                <a:gd name="connsiteY139" fmla="*/ 90435 h 424643"/>
                <a:gd name="connsiteX140" fmla="*/ 190919 w 653143"/>
                <a:gd name="connsiteY140" fmla="*/ 120580 h 424643"/>
                <a:gd name="connsiteX141" fmla="*/ 160774 w 653143"/>
                <a:gd name="connsiteY141" fmla="*/ 140677 h 424643"/>
                <a:gd name="connsiteX142" fmla="*/ 120580 w 653143"/>
                <a:gd name="connsiteY142" fmla="*/ 170822 h 424643"/>
                <a:gd name="connsiteX143" fmla="*/ 90435 w 653143"/>
                <a:gd name="connsiteY143" fmla="*/ 190918 h 424643"/>
                <a:gd name="connsiteX144" fmla="*/ 60290 w 653143"/>
                <a:gd name="connsiteY144" fmla="*/ 221063 h 424643"/>
                <a:gd name="connsiteX145" fmla="*/ 30145 w 653143"/>
                <a:gd name="connsiteY145" fmla="*/ 241160 h 424643"/>
                <a:gd name="connsiteX146" fmla="*/ 391886 w 653143"/>
                <a:gd name="connsiteY146" fmla="*/ 231112 h 424643"/>
                <a:gd name="connsiteX147" fmla="*/ 452176 w 653143"/>
                <a:gd name="connsiteY147" fmla="*/ 221063 h 424643"/>
                <a:gd name="connsiteX148" fmla="*/ 653143 w 653143"/>
                <a:gd name="connsiteY148" fmla="*/ 211015 h 42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53143" h="424643">
                  <a:moveTo>
                    <a:pt x="10048" y="190918"/>
                  </a:moveTo>
                  <a:cubicBezTo>
                    <a:pt x="23446" y="187569"/>
                    <a:pt x="38531" y="188189"/>
                    <a:pt x="50242" y="180870"/>
                  </a:cubicBezTo>
                  <a:cubicBezTo>
                    <a:pt x="66309" y="170828"/>
                    <a:pt x="76176" y="153154"/>
                    <a:pt x="90435" y="140677"/>
                  </a:cubicBezTo>
                  <a:cubicBezTo>
                    <a:pt x="103039" y="129649"/>
                    <a:pt x="117913" y="121431"/>
                    <a:pt x="130629" y="110532"/>
                  </a:cubicBezTo>
                  <a:cubicBezTo>
                    <a:pt x="141419" y="101284"/>
                    <a:pt x="149557" y="89111"/>
                    <a:pt x="160774" y="80386"/>
                  </a:cubicBezTo>
                  <a:cubicBezTo>
                    <a:pt x="179839" y="65557"/>
                    <a:pt x="236152" y="21333"/>
                    <a:pt x="221064" y="40193"/>
                  </a:cubicBezTo>
                  <a:cubicBezTo>
                    <a:pt x="207666" y="56940"/>
                    <a:pt x="192767" y="72590"/>
                    <a:pt x="180870" y="90435"/>
                  </a:cubicBezTo>
                  <a:cubicBezTo>
                    <a:pt x="172561" y="102898"/>
                    <a:pt x="169480" y="118439"/>
                    <a:pt x="160774" y="130628"/>
                  </a:cubicBezTo>
                  <a:cubicBezTo>
                    <a:pt x="96814" y="220173"/>
                    <a:pt x="165051" y="93356"/>
                    <a:pt x="100484" y="200967"/>
                  </a:cubicBezTo>
                  <a:cubicBezTo>
                    <a:pt x="88924" y="220234"/>
                    <a:pt x="81097" y="241532"/>
                    <a:pt x="70338" y="261257"/>
                  </a:cubicBezTo>
                  <a:cubicBezTo>
                    <a:pt x="60986" y="278403"/>
                    <a:pt x="48927" y="294030"/>
                    <a:pt x="40193" y="311499"/>
                  </a:cubicBezTo>
                  <a:cubicBezTo>
                    <a:pt x="-8968" y="409823"/>
                    <a:pt x="46560" y="322046"/>
                    <a:pt x="0" y="391885"/>
                  </a:cubicBezTo>
                  <a:cubicBezTo>
                    <a:pt x="6699" y="368439"/>
                    <a:pt x="9714" y="343610"/>
                    <a:pt x="20097" y="321547"/>
                  </a:cubicBezTo>
                  <a:cubicBezTo>
                    <a:pt x="36729" y="286204"/>
                    <a:pt x="58720" y="253564"/>
                    <a:pt x="80387" y="221063"/>
                  </a:cubicBezTo>
                  <a:cubicBezTo>
                    <a:pt x="87086" y="211015"/>
                    <a:pt x="92625" y="200087"/>
                    <a:pt x="100484" y="190918"/>
                  </a:cubicBezTo>
                  <a:cubicBezTo>
                    <a:pt x="112815" y="176532"/>
                    <a:pt x="126418" y="163202"/>
                    <a:pt x="140677" y="150725"/>
                  </a:cubicBezTo>
                  <a:cubicBezTo>
                    <a:pt x="153280" y="139697"/>
                    <a:pt x="168155" y="131479"/>
                    <a:pt x="180870" y="120580"/>
                  </a:cubicBezTo>
                  <a:cubicBezTo>
                    <a:pt x="191659" y="111332"/>
                    <a:pt x="199798" y="99159"/>
                    <a:pt x="211015" y="90435"/>
                  </a:cubicBezTo>
                  <a:cubicBezTo>
                    <a:pt x="230081" y="75606"/>
                    <a:pt x="254227" y="67320"/>
                    <a:pt x="271306" y="50241"/>
                  </a:cubicBezTo>
                  <a:cubicBezTo>
                    <a:pt x="309990" y="11557"/>
                    <a:pt x="289627" y="27978"/>
                    <a:pt x="331596" y="0"/>
                  </a:cubicBezTo>
                  <a:cubicBezTo>
                    <a:pt x="324897" y="13398"/>
                    <a:pt x="319599" y="27593"/>
                    <a:pt x="311499" y="40193"/>
                  </a:cubicBezTo>
                  <a:cubicBezTo>
                    <a:pt x="289390" y="74585"/>
                    <a:pt x="259444" y="104108"/>
                    <a:pt x="241160" y="140677"/>
                  </a:cubicBezTo>
                  <a:cubicBezTo>
                    <a:pt x="211473" y="200053"/>
                    <a:pt x="230421" y="169173"/>
                    <a:pt x="180870" y="231112"/>
                  </a:cubicBezTo>
                  <a:cubicBezTo>
                    <a:pt x="177521" y="241160"/>
                    <a:pt x="177439" y="252986"/>
                    <a:pt x="170822" y="261257"/>
                  </a:cubicBezTo>
                  <a:cubicBezTo>
                    <a:pt x="163278" y="270687"/>
                    <a:pt x="149216" y="272815"/>
                    <a:pt x="140677" y="281354"/>
                  </a:cubicBezTo>
                  <a:cubicBezTo>
                    <a:pt x="132138" y="289893"/>
                    <a:pt x="127279" y="301451"/>
                    <a:pt x="120580" y="311499"/>
                  </a:cubicBezTo>
                  <a:cubicBezTo>
                    <a:pt x="117231" y="321547"/>
                    <a:pt x="110532" y="352236"/>
                    <a:pt x="110532" y="341644"/>
                  </a:cubicBezTo>
                  <a:cubicBezTo>
                    <a:pt x="110532" y="327834"/>
                    <a:pt x="112294" y="312498"/>
                    <a:pt x="120580" y="301450"/>
                  </a:cubicBezTo>
                  <a:cubicBezTo>
                    <a:pt x="133448" y="284292"/>
                    <a:pt x="155012" y="275749"/>
                    <a:pt x="170822" y="261257"/>
                  </a:cubicBezTo>
                  <a:cubicBezTo>
                    <a:pt x="195264" y="238851"/>
                    <a:pt x="214634" y="210813"/>
                    <a:pt x="241160" y="190918"/>
                  </a:cubicBezTo>
                  <a:cubicBezTo>
                    <a:pt x="254558" y="180870"/>
                    <a:pt x="269512" y="172615"/>
                    <a:pt x="281354" y="160773"/>
                  </a:cubicBezTo>
                  <a:cubicBezTo>
                    <a:pt x="289894" y="152234"/>
                    <a:pt x="292912" y="139167"/>
                    <a:pt x="301451" y="130628"/>
                  </a:cubicBezTo>
                  <a:cubicBezTo>
                    <a:pt x="313293" y="118786"/>
                    <a:pt x="330518" y="113000"/>
                    <a:pt x="341644" y="100483"/>
                  </a:cubicBezTo>
                  <a:cubicBezTo>
                    <a:pt x="357690" y="82431"/>
                    <a:pt x="381837" y="40193"/>
                    <a:pt x="381837" y="40193"/>
                  </a:cubicBezTo>
                  <a:cubicBezTo>
                    <a:pt x="378488" y="56940"/>
                    <a:pt x="377190" y="74232"/>
                    <a:pt x="371789" y="90435"/>
                  </a:cubicBezTo>
                  <a:cubicBezTo>
                    <a:pt x="367052" y="104645"/>
                    <a:pt x="357776" y="116940"/>
                    <a:pt x="351692" y="130628"/>
                  </a:cubicBezTo>
                  <a:cubicBezTo>
                    <a:pt x="344366" y="147111"/>
                    <a:pt x="339662" y="164737"/>
                    <a:pt x="331596" y="180870"/>
                  </a:cubicBezTo>
                  <a:cubicBezTo>
                    <a:pt x="322862" y="198339"/>
                    <a:pt x="311937" y="214635"/>
                    <a:pt x="301451" y="231112"/>
                  </a:cubicBezTo>
                  <a:cubicBezTo>
                    <a:pt x="288484" y="251489"/>
                    <a:pt x="274655" y="271305"/>
                    <a:pt x="261257" y="291402"/>
                  </a:cubicBezTo>
                  <a:cubicBezTo>
                    <a:pt x="254558" y="301450"/>
                    <a:pt x="237341" y="333004"/>
                    <a:pt x="241160" y="321547"/>
                  </a:cubicBezTo>
                  <a:cubicBezTo>
                    <a:pt x="244510" y="311499"/>
                    <a:pt x="246472" y="300876"/>
                    <a:pt x="251209" y="291402"/>
                  </a:cubicBezTo>
                  <a:cubicBezTo>
                    <a:pt x="262983" y="267854"/>
                    <a:pt x="299670" y="227280"/>
                    <a:pt x="311499" y="211015"/>
                  </a:cubicBezTo>
                  <a:cubicBezTo>
                    <a:pt x="434431" y="41982"/>
                    <a:pt x="277952" y="240742"/>
                    <a:pt x="391886" y="110532"/>
                  </a:cubicBezTo>
                  <a:cubicBezTo>
                    <a:pt x="402914" y="97928"/>
                    <a:pt x="412297" y="83966"/>
                    <a:pt x="422031" y="70338"/>
                  </a:cubicBezTo>
                  <a:cubicBezTo>
                    <a:pt x="429050" y="60511"/>
                    <a:pt x="432698" y="47737"/>
                    <a:pt x="442128" y="40193"/>
                  </a:cubicBezTo>
                  <a:cubicBezTo>
                    <a:pt x="450399" y="33576"/>
                    <a:pt x="462225" y="33494"/>
                    <a:pt x="472273" y="30145"/>
                  </a:cubicBezTo>
                  <a:cubicBezTo>
                    <a:pt x="465574" y="40193"/>
                    <a:pt x="458168" y="49805"/>
                    <a:pt x="452176" y="60290"/>
                  </a:cubicBezTo>
                  <a:cubicBezTo>
                    <a:pt x="444744" y="73295"/>
                    <a:pt x="440018" y="87781"/>
                    <a:pt x="432079" y="100483"/>
                  </a:cubicBezTo>
                  <a:cubicBezTo>
                    <a:pt x="423203" y="114685"/>
                    <a:pt x="411224" y="126742"/>
                    <a:pt x="401934" y="140677"/>
                  </a:cubicBezTo>
                  <a:cubicBezTo>
                    <a:pt x="265540" y="345269"/>
                    <a:pt x="385144" y="169215"/>
                    <a:pt x="291402" y="321547"/>
                  </a:cubicBezTo>
                  <a:cubicBezTo>
                    <a:pt x="278743" y="342117"/>
                    <a:pt x="262011" y="360234"/>
                    <a:pt x="251209" y="381837"/>
                  </a:cubicBezTo>
                  <a:cubicBezTo>
                    <a:pt x="244510" y="395235"/>
                    <a:pt x="231112" y="407051"/>
                    <a:pt x="231112" y="422030"/>
                  </a:cubicBezTo>
                  <a:cubicBezTo>
                    <a:pt x="231112" y="434107"/>
                    <a:pt x="243186" y="400911"/>
                    <a:pt x="251209" y="391885"/>
                  </a:cubicBezTo>
                  <a:cubicBezTo>
                    <a:pt x="270091" y="370643"/>
                    <a:pt x="291402" y="351692"/>
                    <a:pt x="311499" y="331595"/>
                  </a:cubicBezTo>
                  <a:lnTo>
                    <a:pt x="341644" y="301450"/>
                  </a:lnTo>
                  <a:cubicBezTo>
                    <a:pt x="355042" y="288052"/>
                    <a:pt x="366072" y="271767"/>
                    <a:pt x="381837" y="261257"/>
                  </a:cubicBezTo>
                  <a:lnTo>
                    <a:pt x="411982" y="241160"/>
                  </a:lnTo>
                  <a:cubicBezTo>
                    <a:pt x="448826" y="185894"/>
                    <a:pt x="411982" y="232786"/>
                    <a:pt x="462224" y="190918"/>
                  </a:cubicBezTo>
                  <a:cubicBezTo>
                    <a:pt x="473141" y="181821"/>
                    <a:pt x="481152" y="169497"/>
                    <a:pt x="492369" y="160773"/>
                  </a:cubicBezTo>
                  <a:cubicBezTo>
                    <a:pt x="511434" y="145944"/>
                    <a:pt x="571981" y="106088"/>
                    <a:pt x="552659" y="120580"/>
                  </a:cubicBezTo>
                  <a:lnTo>
                    <a:pt x="512466" y="150725"/>
                  </a:lnTo>
                  <a:cubicBezTo>
                    <a:pt x="489822" y="218658"/>
                    <a:pt x="519590" y="144332"/>
                    <a:pt x="442128" y="241160"/>
                  </a:cubicBezTo>
                  <a:cubicBezTo>
                    <a:pt x="432770" y="252857"/>
                    <a:pt x="429970" y="268651"/>
                    <a:pt x="422031" y="281354"/>
                  </a:cubicBezTo>
                  <a:cubicBezTo>
                    <a:pt x="413155" y="295556"/>
                    <a:pt x="401620" y="307919"/>
                    <a:pt x="391886" y="321547"/>
                  </a:cubicBezTo>
                  <a:cubicBezTo>
                    <a:pt x="384867" y="331374"/>
                    <a:pt x="359712" y="351692"/>
                    <a:pt x="371789" y="351692"/>
                  </a:cubicBezTo>
                  <a:cubicBezTo>
                    <a:pt x="398582" y="351692"/>
                    <a:pt x="428731" y="294751"/>
                    <a:pt x="442128" y="281354"/>
                  </a:cubicBezTo>
                  <a:cubicBezTo>
                    <a:pt x="453970" y="269512"/>
                    <a:pt x="469606" y="262107"/>
                    <a:pt x="482321" y="251208"/>
                  </a:cubicBezTo>
                  <a:cubicBezTo>
                    <a:pt x="493110" y="241960"/>
                    <a:pt x="501549" y="230160"/>
                    <a:pt x="512466" y="221063"/>
                  </a:cubicBezTo>
                  <a:cubicBezTo>
                    <a:pt x="521743" y="213332"/>
                    <a:pt x="533334" y="208698"/>
                    <a:pt x="542611" y="200967"/>
                  </a:cubicBezTo>
                  <a:cubicBezTo>
                    <a:pt x="553528" y="191870"/>
                    <a:pt x="560932" y="178705"/>
                    <a:pt x="572756" y="170822"/>
                  </a:cubicBezTo>
                  <a:cubicBezTo>
                    <a:pt x="581569" y="164947"/>
                    <a:pt x="592853" y="164123"/>
                    <a:pt x="602901" y="160773"/>
                  </a:cubicBezTo>
                  <a:cubicBezTo>
                    <a:pt x="586998" y="184627"/>
                    <a:pt x="571351" y="209304"/>
                    <a:pt x="552659" y="231112"/>
                  </a:cubicBezTo>
                  <a:cubicBezTo>
                    <a:pt x="543411" y="241901"/>
                    <a:pt x="532562" y="251209"/>
                    <a:pt x="522514" y="261257"/>
                  </a:cubicBezTo>
                  <a:cubicBezTo>
                    <a:pt x="519165" y="271305"/>
                    <a:pt x="518341" y="282589"/>
                    <a:pt x="512466" y="291402"/>
                  </a:cubicBezTo>
                  <a:cubicBezTo>
                    <a:pt x="504583" y="303226"/>
                    <a:pt x="470497" y="329430"/>
                    <a:pt x="482321" y="321547"/>
                  </a:cubicBezTo>
                  <a:cubicBezTo>
                    <a:pt x="518565" y="297384"/>
                    <a:pt x="545225" y="282457"/>
                    <a:pt x="572756" y="241160"/>
                  </a:cubicBezTo>
                  <a:cubicBezTo>
                    <a:pt x="586154" y="221063"/>
                    <a:pt x="634552" y="170068"/>
                    <a:pt x="612949" y="180870"/>
                  </a:cubicBezTo>
                  <a:cubicBezTo>
                    <a:pt x="599551" y="187569"/>
                    <a:pt x="585762" y="193535"/>
                    <a:pt x="572756" y="200967"/>
                  </a:cubicBezTo>
                  <a:cubicBezTo>
                    <a:pt x="549068" y="214503"/>
                    <a:pt x="523994" y="235797"/>
                    <a:pt x="502418" y="251208"/>
                  </a:cubicBezTo>
                  <a:cubicBezTo>
                    <a:pt x="492591" y="258227"/>
                    <a:pt x="482040" y="264202"/>
                    <a:pt x="472273" y="271305"/>
                  </a:cubicBezTo>
                  <a:cubicBezTo>
                    <a:pt x="378286" y="339659"/>
                    <a:pt x="425282" y="320462"/>
                    <a:pt x="361741" y="341644"/>
                  </a:cubicBezTo>
                  <a:cubicBezTo>
                    <a:pt x="355042" y="328246"/>
                    <a:pt x="343502" y="316314"/>
                    <a:pt x="341644" y="301450"/>
                  </a:cubicBezTo>
                  <a:cubicBezTo>
                    <a:pt x="341113" y="297200"/>
                    <a:pt x="357409" y="238910"/>
                    <a:pt x="361741" y="231112"/>
                  </a:cubicBezTo>
                  <a:cubicBezTo>
                    <a:pt x="373471" y="209998"/>
                    <a:pt x="401934" y="170822"/>
                    <a:pt x="401934" y="170822"/>
                  </a:cubicBezTo>
                  <a:cubicBezTo>
                    <a:pt x="427189" y="95055"/>
                    <a:pt x="393122" y="188444"/>
                    <a:pt x="432079" y="110532"/>
                  </a:cubicBezTo>
                  <a:cubicBezTo>
                    <a:pt x="436816" y="101058"/>
                    <a:pt x="437391" y="89860"/>
                    <a:pt x="442128" y="80386"/>
                  </a:cubicBezTo>
                  <a:cubicBezTo>
                    <a:pt x="447529" y="69584"/>
                    <a:pt x="471885" y="42995"/>
                    <a:pt x="462224" y="50241"/>
                  </a:cubicBezTo>
                  <a:cubicBezTo>
                    <a:pt x="431938" y="72956"/>
                    <a:pt x="394329" y="116915"/>
                    <a:pt x="371789" y="150725"/>
                  </a:cubicBezTo>
                  <a:cubicBezTo>
                    <a:pt x="360955" y="166975"/>
                    <a:pt x="353362" y="185343"/>
                    <a:pt x="341644" y="200967"/>
                  </a:cubicBezTo>
                  <a:cubicBezTo>
                    <a:pt x="333118" y="212335"/>
                    <a:pt x="320747" y="220323"/>
                    <a:pt x="311499" y="231112"/>
                  </a:cubicBezTo>
                  <a:cubicBezTo>
                    <a:pt x="300600" y="243827"/>
                    <a:pt x="290958" y="257585"/>
                    <a:pt x="281354" y="271305"/>
                  </a:cubicBezTo>
                  <a:cubicBezTo>
                    <a:pt x="267503" y="291092"/>
                    <a:pt x="241160" y="331595"/>
                    <a:pt x="241160" y="331595"/>
                  </a:cubicBezTo>
                  <a:cubicBezTo>
                    <a:pt x="250574" y="284529"/>
                    <a:pt x="249273" y="275178"/>
                    <a:pt x="271306" y="231112"/>
                  </a:cubicBezTo>
                  <a:cubicBezTo>
                    <a:pt x="295596" y="182532"/>
                    <a:pt x="302141" y="182755"/>
                    <a:pt x="331596" y="140677"/>
                  </a:cubicBezTo>
                  <a:cubicBezTo>
                    <a:pt x="345447" y="120890"/>
                    <a:pt x="388868" y="63307"/>
                    <a:pt x="371789" y="80386"/>
                  </a:cubicBezTo>
                  <a:cubicBezTo>
                    <a:pt x="348343" y="103832"/>
                    <a:pt x="319844" y="123136"/>
                    <a:pt x="301451" y="150725"/>
                  </a:cubicBezTo>
                  <a:cubicBezTo>
                    <a:pt x="253374" y="222839"/>
                    <a:pt x="278336" y="193936"/>
                    <a:pt x="231112" y="241160"/>
                  </a:cubicBezTo>
                  <a:cubicBezTo>
                    <a:pt x="228634" y="248594"/>
                    <a:pt x="213954" y="319076"/>
                    <a:pt x="200967" y="241160"/>
                  </a:cubicBezTo>
                  <a:cubicBezTo>
                    <a:pt x="197225" y="218709"/>
                    <a:pt x="234837" y="182203"/>
                    <a:pt x="241160" y="170822"/>
                  </a:cubicBezTo>
                  <a:cubicBezTo>
                    <a:pt x="249920" y="155054"/>
                    <a:pt x="252620" y="136415"/>
                    <a:pt x="261257" y="120580"/>
                  </a:cubicBezTo>
                  <a:cubicBezTo>
                    <a:pt x="272823" y="99376"/>
                    <a:pt x="301451" y="60290"/>
                    <a:pt x="301451" y="60290"/>
                  </a:cubicBezTo>
                  <a:cubicBezTo>
                    <a:pt x="304800" y="50242"/>
                    <a:pt x="322091" y="30145"/>
                    <a:pt x="311499" y="30145"/>
                  </a:cubicBezTo>
                  <a:cubicBezTo>
                    <a:pt x="297289" y="30145"/>
                    <a:pt x="290353" y="49292"/>
                    <a:pt x="281354" y="60290"/>
                  </a:cubicBezTo>
                  <a:cubicBezTo>
                    <a:pt x="260144" y="86213"/>
                    <a:pt x="239644" y="112808"/>
                    <a:pt x="221064" y="140677"/>
                  </a:cubicBezTo>
                  <a:cubicBezTo>
                    <a:pt x="207666" y="160774"/>
                    <a:pt x="197949" y="183888"/>
                    <a:pt x="180870" y="200967"/>
                  </a:cubicBezTo>
                  <a:lnTo>
                    <a:pt x="150725" y="231112"/>
                  </a:lnTo>
                  <a:cubicBezTo>
                    <a:pt x="142552" y="255631"/>
                    <a:pt x="140060" y="271922"/>
                    <a:pt x="120580" y="291402"/>
                  </a:cubicBezTo>
                  <a:cubicBezTo>
                    <a:pt x="112041" y="299941"/>
                    <a:pt x="78358" y="311499"/>
                    <a:pt x="90435" y="311499"/>
                  </a:cubicBezTo>
                  <a:cubicBezTo>
                    <a:pt x="105414" y="311499"/>
                    <a:pt x="116941" y="297486"/>
                    <a:pt x="130629" y="291402"/>
                  </a:cubicBezTo>
                  <a:cubicBezTo>
                    <a:pt x="147112" y="284076"/>
                    <a:pt x="165103" y="280065"/>
                    <a:pt x="180870" y="271305"/>
                  </a:cubicBezTo>
                  <a:cubicBezTo>
                    <a:pt x="226031" y="246216"/>
                    <a:pt x="214654" y="241478"/>
                    <a:pt x="251209" y="211015"/>
                  </a:cubicBezTo>
                  <a:cubicBezTo>
                    <a:pt x="277182" y="189371"/>
                    <a:pt x="281286" y="190941"/>
                    <a:pt x="311499" y="180870"/>
                  </a:cubicBezTo>
                  <a:cubicBezTo>
                    <a:pt x="321547" y="174171"/>
                    <a:pt x="333105" y="152234"/>
                    <a:pt x="341644" y="160773"/>
                  </a:cubicBezTo>
                  <a:cubicBezTo>
                    <a:pt x="350183" y="169312"/>
                    <a:pt x="329278" y="181640"/>
                    <a:pt x="321547" y="190918"/>
                  </a:cubicBezTo>
                  <a:cubicBezTo>
                    <a:pt x="312450" y="201835"/>
                    <a:pt x="300650" y="210274"/>
                    <a:pt x="291402" y="221063"/>
                  </a:cubicBezTo>
                  <a:cubicBezTo>
                    <a:pt x="280503" y="233779"/>
                    <a:pt x="272156" y="248541"/>
                    <a:pt x="261257" y="261257"/>
                  </a:cubicBezTo>
                  <a:cubicBezTo>
                    <a:pt x="204483" y="327494"/>
                    <a:pt x="257065" y="251454"/>
                    <a:pt x="200967" y="331595"/>
                  </a:cubicBezTo>
                  <a:cubicBezTo>
                    <a:pt x="187116" y="351382"/>
                    <a:pt x="140677" y="405282"/>
                    <a:pt x="160774" y="391885"/>
                  </a:cubicBezTo>
                  <a:cubicBezTo>
                    <a:pt x="170822" y="385186"/>
                    <a:pt x="180434" y="377781"/>
                    <a:pt x="190919" y="371789"/>
                  </a:cubicBezTo>
                  <a:cubicBezTo>
                    <a:pt x="203925" y="364357"/>
                    <a:pt x="218410" y="359631"/>
                    <a:pt x="231112" y="351692"/>
                  </a:cubicBezTo>
                  <a:cubicBezTo>
                    <a:pt x="245314" y="342816"/>
                    <a:pt x="257371" y="330837"/>
                    <a:pt x="271306" y="321547"/>
                  </a:cubicBezTo>
                  <a:cubicBezTo>
                    <a:pt x="287556" y="310714"/>
                    <a:pt x="304985" y="301753"/>
                    <a:pt x="321547" y="291402"/>
                  </a:cubicBezTo>
                  <a:cubicBezTo>
                    <a:pt x="331788" y="285001"/>
                    <a:pt x="341207" y="277297"/>
                    <a:pt x="351692" y="271305"/>
                  </a:cubicBezTo>
                  <a:cubicBezTo>
                    <a:pt x="364698" y="263873"/>
                    <a:pt x="379041" y="258915"/>
                    <a:pt x="391886" y="251208"/>
                  </a:cubicBezTo>
                  <a:cubicBezTo>
                    <a:pt x="478264" y="199382"/>
                    <a:pt x="421687" y="221178"/>
                    <a:pt x="482321" y="200967"/>
                  </a:cubicBezTo>
                  <a:cubicBezTo>
                    <a:pt x="557165" y="151070"/>
                    <a:pt x="465242" y="215200"/>
                    <a:pt x="542611" y="150725"/>
                  </a:cubicBezTo>
                  <a:cubicBezTo>
                    <a:pt x="551889" y="142994"/>
                    <a:pt x="562708" y="137327"/>
                    <a:pt x="572756" y="130628"/>
                  </a:cubicBezTo>
                  <a:cubicBezTo>
                    <a:pt x="604964" y="82317"/>
                    <a:pt x="611251" y="89364"/>
                    <a:pt x="512466" y="110532"/>
                  </a:cubicBezTo>
                  <a:cubicBezTo>
                    <a:pt x="476764" y="118182"/>
                    <a:pt x="436338" y="138214"/>
                    <a:pt x="401934" y="150725"/>
                  </a:cubicBezTo>
                  <a:cubicBezTo>
                    <a:pt x="382026" y="157964"/>
                    <a:pt x="341644" y="170822"/>
                    <a:pt x="341644" y="170822"/>
                  </a:cubicBezTo>
                  <a:cubicBezTo>
                    <a:pt x="274744" y="237722"/>
                    <a:pt x="346793" y="174660"/>
                    <a:pt x="281354" y="211015"/>
                  </a:cubicBezTo>
                  <a:cubicBezTo>
                    <a:pt x="260240" y="222745"/>
                    <a:pt x="221064" y="251208"/>
                    <a:pt x="221064" y="251208"/>
                  </a:cubicBezTo>
                  <a:cubicBezTo>
                    <a:pt x="217714" y="261257"/>
                    <a:pt x="217632" y="273083"/>
                    <a:pt x="211015" y="281354"/>
                  </a:cubicBezTo>
                  <a:cubicBezTo>
                    <a:pt x="196850" y="299060"/>
                    <a:pt x="170582" y="304880"/>
                    <a:pt x="150725" y="311499"/>
                  </a:cubicBezTo>
                  <a:cubicBezTo>
                    <a:pt x="147376" y="301451"/>
                    <a:pt x="140677" y="291946"/>
                    <a:pt x="140677" y="281354"/>
                  </a:cubicBezTo>
                  <a:cubicBezTo>
                    <a:pt x="140677" y="237736"/>
                    <a:pt x="154476" y="227695"/>
                    <a:pt x="170822" y="190918"/>
                  </a:cubicBezTo>
                  <a:cubicBezTo>
                    <a:pt x="178148" y="174435"/>
                    <a:pt x="182159" y="156444"/>
                    <a:pt x="190919" y="140677"/>
                  </a:cubicBezTo>
                  <a:cubicBezTo>
                    <a:pt x="199052" y="126037"/>
                    <a:pt x="209222" y="112325"/>
                    <a:pt x="221064" y="100483"/>
                  </a:cubicBezTo>
                  <a:cubicBezTo>
                    <a:pt x="229603" y="91943"/>
                    <a:pt x="251209" y="92463"/>
                    <a:pt x="251209" y="80386"/>
                  </a:cubicBezTo>
                  <a:cubicBezTo>
                    <a:pt x="251209" y="69794"/>
                    <a:pt x="231112" y="87085"/>
                    <a:pt x="221064" y="90435"/>
                  </a:cubicBezTo>
                  <a:cubicBezTo>
                    <a:pt x="211016" y="100483"/>
                    <a:pt x="201836" y="111483"/>
                    <a:pt x="190919" y="120580"/>
                  </a:cubicBezTo>
                  <a:cubicBezTo>
                    <a:pt x="181641" y="128311"/>
                    <a:pt x="170601" y="133658"/>
                    <a:pt x="160774" y="140677"/>
                  </a:cubicBezTo>
                  <a:cubicBezTo>
                    <a:pt x="147146" y="150411"/>
                    <a:pt x="134208" y="161088"/>
                    <a:pt x="120580" y="170822"/>
                  </a:cubicBezTo>
                  <a:cubicBezTo>
                    <a:pt x="110753" y="177841"/>
                    <a:pt x="99712" y="183187"/>
                    <a:pt x="90435" y="190918"/>
                  </a:cubicBezTo>
                  <a:cubicBezTo>
                    <a:pt x="79518" y="200015"/>
                    <a:pt x="71207" y="211966"/>
                    <a:pt x="60290" y="221063"/>
                  </a:cubicBezTo>
                  <a:cubicBezTo>
                    <a:pt x="51012" y="228794"/>
                    <a:pt x="18074" y="240794"/>
                    <a:pt x="30145" y="241160"/>
                  </a:cubicBezTo>
                  <a:lnTo>
                    <a:pt x="391886" y="231112"/>
                  </a:lnTo>
                  <a:cubicBezTo>
                    <a:pt x="411983" y="227762"/>
                    <a:pt x="431862" y="222626"/>
                    <a:pt x="452176" y="221063"/>
                  </a:cubicBezTo>
                  <a:cubicBezTo>
                    <a:pt x="519051" y="215919"/>
                    <a:pt x="653143" y="211015"/>
                    <a:pt x="653143" y="211015"/>
                  </a:cubicBezTo>
                </a:path>
              </a:pathLst>
            </a:custGeom>
            <a:noFill/>
            <a:ln w="19050">
              <a:solidFill>
                <a:srgbClr val="2F528F">
                  <a:alpha val="9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4690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4657" y="3077892"/>
            <a:ext cx="7202686" cy="2177888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Bias &amp; Variance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2789464" y="2321833"/>
            <a:ext cx="638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</a:rPr>
              <a:t>단순한 모델일수록 </a:t>
            </a:r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</a:rPr>
              <a:t>는 크고 </a:t>
            </a:r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variance</a:t>
            </a: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</a:rPr>
              <a:t>는</a:t>
            </a: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</a:rPr>
              <a:t>작다</a:t>
            </a: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kumimoji="1"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848583" y="5589598"/>
            <a:ext cx="1288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Variance</a:t>
            </a:r>
            <a:endParaRPr kumimoji="1"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606521" y="5589598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Bias</a:t>
            </a:r>
            <a:endParaRPr kumimoji="1"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161894" y="5820430"/>
            <a:ext cx="180994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5627945" y="6051015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Tradeoff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DD3CE0-CCC7-43C2-96FD-57CF28200E97}"/>
              </a:ext>
            </a:extLst>
          </p:cNvPr>
          <p:cNvGrpSpPr/>
          <p:nvPr/>
        </p:nvGrpSpPr>
        <p:grpSpPr>
          <a:xfrm>
            <a:off x="1822721" y="1190180"/>
            <a:ext cx="6440793" cy="1200329"/>
            <a:chOff x="5901881" y="1864424"/>
            <a:chExt cx="6440793" cy="1200329"/>
          </a:xfrm>
        </p:grpSpPr>
        <p:sp>
          <p:nvSpPr>
            <p:cNvPr id="13" name="텍스트 상자 5">
              <a:extLst>
                <a:ext uri="{FF2B5EF4-FFF2-40B4-BE49-F238E27FC236}">
                  <a16:creationId xmlns:a16="http://schemas.microsoft.com/office/drawing/2014/main" id="{1FCB424E-1DCF-47C4-9473-5BFAF402A24E}"/>
                </a:ext>
              </a:extLst>
            </p:cNvPr>
            <p:cNvSpPr txBox="1"/>
            <p:nvPr/>
          </p:nvSpPr>
          <p:spPr>
            <a:xfrm>
              <a:off x="5901881" y="1864424"/>
              <a:ext cx="1574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Bias</a:t>
              </a:r>
            </a:p>
            <a:p>
              <a:pPr algn="r"/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r"/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Variance</a:t>
              </a:r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r"/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F65E58-FA28-4528-B3AD-D99D0FC592C3}"/>
                </a:ext>
              </a:extLst>
            </p:cNvPr>
            <p:cNvSpPr/>
            <p:nvPr/>
          </p:nvSpPr>
          <p:spPr>
            <a:xfrm>
              <a:off x="8182561" y="1864424"/>
              <a:ext cx="416011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 Light" charset="0"/>
                  <a:cs typeface="Calibri" charset="0"/>
                </a:rPr>
                <a:t>실제 데이터와 모델의 예측 값의 차이</a:t>
              </a:r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 Light" charset="0"/>
                <a:cs typeface="Calibri" charset="0"/>
              </a:endParaRPr>
            </a:p>
            <a:p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 Light" charset="0"/>
                <a:cs typeface="Calibri" charset="0"/>
              </a:endParaRPr>
            </a:p>
            <a:p>
              <a:r>
                <a: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 Light" charset="0"/>
                  <a:cs typeface="Calibri" charset="0"/>
                </a:rPr>
                <a:t>학습할 때 마다 모델이 달라지는 정도</a:t>
              </a:r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 Light" charset="0"/>
                  <a:cs typeface="Calibri" charset="0"/>
                </a:rPr>
                <a:t>(?)</a:t>
              </a:r>
              <a:endPara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cxnSp>
          <p:nvCxnSpPr>
            <p:cNvPr id="15" name="직선 연결선[R] 28">
              <a:extLst>
                <a:ext uri="{FF2B5EF4-FFF2-40B4-BE49-F238E27FC236}">
                  <a16:creationId xmlns:a16="http://schemas.microsoft.com/office/drawing/2014/main" id="{C7310591-91A0-4FB4-B0EF-0A8705E0B4B9}"/>
                </a:ext>
              </a:extLst>
            </p:cNvPr>
            <p:cNvCxnSpPr>
              <a:cxnSpLocks/>
            </p:cNvCxnSpPr>
            <p:nvPr/>
          </p:nvCxnSpPr>
          <p:spPr>
            <a:xfrm>
              <a:off x="7829720" y="1910686"/>
              <a:ext cx="0" cy="8143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255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5" y="444036"/>
            <a:ext cx="430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Regularization (</a:t>
            </a:r>
            <a:r>
              <a:rPr kumimoji="1" lang="ko-KR" altLang="en-US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일반화</a:t>
            </a:r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)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62500" y="1872710"/>
            <a:ext cx="25563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 Light" charset="0"/>
                <a:cs typeface="Calibri" charset="0"/>
              </a:rPr>
              <a:t>Data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 Light" charset="0"/>
                <a:cs typeface="Calibri" charset="0"/>
              </a:rPr>
              <a:t> 늘리기</a:t>
            </a:r>
            <a:b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 Light" charset="0"/>
                <a:cs typeface="Calibri" charset="0"/>
              </a:rPr>
            </a:b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 Light" charset="0"/>
                <a:cs typeface="Calibri" charset="0"/>
              </a:rPr>
              <a:t>or Data Augmentation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26" name="Picture 2" descr="data augmentation에 대한 이미지 검색결과">
            <a:extLst>
              <a:ext uri="{FF2B5EF4-FFF2-40B4-BE49-F238E27FC236}">
                <a16:creationId xmlns:a16="http://schemas.microsoft.com/office/drawing/2014/main" id="{442840AC-2DFB-4259-B999-93FE5C9F8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2"/>
          <a:stretch/>
        </p:blipFill>
        <p:spPr bwMode="auto">
          <a:xfrm>
            <a:off x="614392" y="2916800"/>
            <a:ext cx="3641694" cy="2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ata augmentation에 대한 이미지 검색결과">
            <a:extLst>
              <a:ext uri="{FF2B5EF4-FFF2-40B4-BE49-F238E27FC236}">
                <a16:creationId xmlns:a16="http://schemas.microsoft.com/office/drawing/2014/main" id="{2B936C56-E8EE-45B6-8279-ED49BC4BF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8"/>
          <a:stretch/>
        </p:blipFill>
        <p:spPr bwMode="auto">
          <a:xfrm>
            <a:off x="4246869" y="2916799"/>
            <a:ext cx="1840253" cy="2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0BCF87-F7CD-4C4F-92B2-A966064D82F2}"/>
              </a:ext>
            </a:extLst>
          </p:cNvPr>
          <p:cNvSpPr/>
          <p:nvPr/>
        </p:nvSpPr>
        <p:spPr>
          <a:xfrm>
            <a:off x="7783559" y="1872710"/>
            <a:ext cx="176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 Light" charset="0"/>
                <a:cs typeface="Calibri" charset="0"/>
              </a:rPr>
              <a:t>Weight Decay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96FBD8-2D28-4321-9486-D6E7D36BD597}"/>
                  </a:ext>
                </a:extLst>
              </p:cNvPr>
              <p:cNvSpPr txBox="1"/>
              <p:nvPr/>
            </p:nvSpPr>
            <p:spPr>
              <a:xfrm>
                <a:off x="7381093" y="3464193"/>
                <a:ext cx="3436197" cy="79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baseline="-25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96FBD8-2D28-4321-9486-D6E7D36BD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093" y="3464193"/>
                <a:ext cx="3436197" cy="791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9FB479-843C-4FDE-BB61-F8BB25BC5434}"/>
              </a:ext>
            </a:extLst>
          </p:cNvPr>
          <p:cNvCxnSpPr/>
          <p:nvPr/>
        </p:nvCxnSpPr>
        <p:spPr>
          <a:xfrm>
            <a:off x="9544810" y="4255500"/>
            <a:ext cx="11616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91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63225" y="444036"/>
            <a:ext cx="430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Data Bootstrap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66574" y="2049090"/>
            <a:ext cx="7658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난수를 이용하여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,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 charset="0"/>
                <a:cs typeface="Calibri" charset="0"/>
              </a:rPr>
              <a:t> 같은 샘플이 여러 번 뽑힐 수 있게 데이터 샘플링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ea typeface="Calibri Light" charset="0"/>
              <a:cs typeface="Calibri Light" charset="0"/>
            </a:endParaRPr>
          </a:p>
        </p:txBody>
      </p:sp>
      <p:pic>
        <p:nvPicPr>
          <p:cNvPr id="3074" name="Picture 2" descr="https://lh5.googleusercontent.com/yCorjylOZLQXhulTQMYW5pkZ4yUtYxrPYetZMCkUkOeIeEEGqjTDF8gPi-89NLVl6Rz4P0vRwTU2VCZtmM7tKAQ-HfExb5sDmaE0B7YODmt29d8AF3VjwcxSXlS1m3RvwN2pLwC48iM">
            <a:extLst>
              <a:ext uri="{FF2B5EF4-FFF2-40B4-BE49-F238E27FC236}">
                <a16:creationId xmlns:a16="http://schemas.microsoft.com/office/drawing/2014/main" id="{903835AC-17AF-4D43-85A2-79C85E69C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67"/>
          <a:stretch/>
        </p:blipFill>
        <p:spPr bwMode="auto">
          <a:xfrm>
            <a:off x="2691573" y="2995523"/>
            <a:ext cx="6808851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516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5" y="444036"/>
            <a:ext cx="3409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Curse of Dimensionality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0DE004-1C25-411A-8379-9759206F7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5716" y="1751961"/>
            <a:ext cx="7377404" cy="4571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BFF3C6-834B-46B5-8006-1165D9678266}"/>
              </a:ext>
            </a:extLst>
          </p:cNvPr>
          <p:cNvSpPr txBox="1"/>
          <p:nvPr/>
        </p:nvSpPr>
        <p:spPr>
          <a:xfrm>
            <a:off x="1091953" y="1047565"/>
            <a:ext cx="736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다항식의 차원을 늘릴수록 표현력은 커지지만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수가 급증함</a:t>
            </a:r>
          </a:p>
        </p:txBody>
      </p:sp>
    </p:spTree>
    <p:extLst>
      <p:ext uri="{BB962C8B-B14F-4D97-AF65-F5344CB8AC3E}">
        <p14:creationId xmlns:p14="http://schemas.microsoft.com/office/powerpoint/2010/main" val="686784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5" y="444036"/>
            <a:ext cx="3409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Curse of Dimensionality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상자 1"/>
              <p:cNvSpPr txBox="1"/>
              <p:nvPr/>
            </p:nvSpPr>
            <p:spPr>
              <a:xfrm>
                <a:off x="914407" y="1261730"/>
                <a:ext cx="37497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MNIST : 2</a:t>
                </a:r>
                <a:r>
                  <a:rPr kumimoji="1" lang="en-US" altLang="ko-KR" baseline="30000" dirty="0"/>
                  <a:t>784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공간에 </a:t>
                </a:r>
                <a:r>
                  <a:rPr kumimoji="1" lang="en-US" altLang="ko-KR" dirty="0"/>
                  <a:t>6</a:t>
                </a:r>
                <a:r>
                  <a:rPr kumimoji="1" lang="ko-KR" altLang="en-US" dirty="0"/>
                  <a:t>만개 데이터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en-US" altLang="ko-KR" dirty="0"/>
                  <a:t>2</a:t>
                </a:r>
                <a:r>
                  <a:rPr kumimoji="1" lang="en-US" altLang="ko-KR" baseline="30000" dirty="0"/>
                  <a:t>784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R" dirty="0"/>
                  <a:t> 10</a:t>
                </a:r>
                <a:r>
                  <a:rPr kumimoji="1" lang="en-US" altLang="ko-KR" baseline="30000" dirty="0"/>
                  <a:t>219</a:t>
                </a:r>
                <a:endParaRPr kumimoji="1" lang="ko-KR" altLang="en-US" baseline="30000" dirty="0"/>
              </a:p>
            </p:txBody>
          </p:sp>
        </mc:Choice>
        <mc:Fallback xmlns="">
          <p:sp>
            <p:nvSpPr>
              <p:cNvPr id="2" name="텍스트 상자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7" y="1261730"/>
                <a:ext cx="3749744" cy="646331"/>
              </a:xfrm>
              <a:prstGeom prst="rect">
                <a:avLst/>
              </a:prstGeom>
              <a:blipFill>
                <a:blip r:embed="rId2"/>
                <a:stretch>
                  <a:fillRect l="-1301" t="-5660" r="-65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807B14-FCCB-40C3-BC50-9ED77994E390}"/>
              </a:ext>
            </a:extLst>
          </p:cNvPr>
          <p:cNvGrpSpPr/>
          <p:nvPr/>
        </p:nvGrpSpPr>
        <p:grpSpPr>
          <a:xfrm>
            <a:off x="2191062" y="2046376"/>
            <a:ext cx="7809876" cy="3822492"/>
            <a:chOff x="1157881" y="2072427"/>
            <a:chExt cx="7809876" cy="382249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2AC0B91-5156-481E-B964-44D8FAD550AB}"/>
                </a:ext>
              </a:extLst>
            </p:cNvPr>
            <p:cNvGrpSpPr/>
            <p:nvPr/>
          </p:nvGrpSpPr>
          <p:grpSpPr>
            <a:xfrm>
              <a:off x="1157881" y="2072427"/>
              <a:ext cx="7809876" cy="3822492"/>
              <a:chOff x="1663908" y="2818151"/>
              <a:chExt cx="7809876" cy="3822492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1663908" y="2818151"/>
                <a:ext cx="7809876" cy="382249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3312826" y="5636302"/>
                <a:ext cx="36000" cy="36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B1482346-8B55-4AE4-B3B1-E884A4FB33ED}"/>
                </a:ext>
              </a:extLst>
            </p:cNvPr>
            <p:cNvCxnSpPr/>
            <p:nvPr/>
          </p:nvCxnSpPr>
          <p:spPr>
            <a:xfrm rot="5400000">
              <a:off x="2833921" y="4239087"/>
              <a:ext cx="523783" cy="506027"/>
            </a:xfrm>
            <a:prstGeom prst="curvedConnector3">
              <a:avLst>
                <a:gd name="adj1" fmla="val 2966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9BCE35-71D7-4AC8-A962-084D804A6655}"/>
                </a:ext>
              </a:extLst>
            </p:cNvPr>
            <p:cNvSpPr txBox="1"/>
            <p:nvPr/>
          </p:nvSpPr>
          <p:spPr>
            <a:xfrm>
              <a:off x="3284738" y="3817398"/>
              <a:ext cx="1728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MNIST</a:t>
              </a:r>
              <a:r>
                <a:rPr lang="ko-KR" altLang="en-US" dirty="0"/>
                <a:t> </a:t>
              </a:r>
              <a:r>
                <a:rPr lang="en-US" altLang="ko-KR" dirty="0"/>
                <a:t>dataset</a:t>
              </a:r>
              <a:endParaRPr lang="ko-KR" altLang="en-US" dirty="0"/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53B4C590-4905-4920-9F48-DCCF2543C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34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Terminologies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939" y="474011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Weight (</a:t>
            </a: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가중치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) / Parameter / Bias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2521820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artificial neuron에 대한 이미지 검색결과">
            <a:extLst>
              <a:ext uri="{FF2B5EF4-FFF2-40B4-BE49-F238E27FC236}">
                <a16:creationId xmlns:a16="http://schemas.microsoft.com/office/drawing/2014/main" id="{ECADF04F-7ED8-45FE-BC86-891E93C7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24" y="2359275"/>
            <a:ext cx="6275951" cy="298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2CB5E7-B365-4F56-8B23-25CEE503CBF9}"/>
              </a:ext>
            </a:extLst>
          </p:cNvPr>
          <p:cNvSpPr txBox="1"/>
          <p:nvPr/>
        </p:nvSpPr>
        <p:spPr>
          <a:xfrm>
            <a:off x="1241357" y="1341873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학습할 대상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8AC9DD0-ED0B-4E8C-A4BE-8BEC491C0EE5}"/>
              </a:ext>
            </a:extLst>
          </p:cNvPr>
          <p:cNvCxnSpPr/>
          <p:nvPr/>
        </p:nvCxnSpPr>
        <p:spPr>
          <a:xfrm>
            <a:off x="5477522" y="2645546"/>
            <a:ext cx="328474" cy="99429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D326B95-E277-4878-9904-E0EDD1E7C00E}"/>
              </a:ext>
            </a:extLst>
          </p:cNvPr>
          <p:cNvSpPr/>
          <p:nvPr/>
        </p:nvSpPr>
        <p:spPr>
          <a:xfrm>
            <a:off x="5188998" y="2192785"/>
            <a:ext cx="452761" cy="4527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6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Terminologies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939" y="474011"/>
            <a:ext cx="5505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Class / Label / Ground truth / One-hot coding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2521820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F4EB64E-64B1-48DD-8662-32F14D2A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93" y="1401642"/>
            <a:ext cx="2448272" cy="1695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F7F89-1E7F-4E28-BCDF-E73CAAA17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841" y="1401642"/>
            <a:ext cx="1695655" cy="16956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C17F8B-430B-4129-9575-655AF869C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507" y="1401642"/>
            <a:ext cx="2548115" cy="16956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CE2450-FFD7-414B-9FD9-A0ABC3B653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8617857" y="1401642"/>
            <a:ext cx="1440160" cy="1695655"/>
          </a:xfrm>
          <a:prstGeom prst="rect">
            <a:avLst/>
          </a:prstGeom>
        </p:spPr>
      </p:pic>
      <p:sp>
        <p:nvSpPr>
          <p:cNvPr id="10" name="아래쪽 화살표[D] 21">
            <a:extLst>
              <a:ext uri="{FF2B5EF4-FFF2-40B4-BE49-F238E27FC236}">
                <a16:creationId xmlns:a16="http://schemas.microsoft.com/office/drawing/2014/main" id="{818A592B-E54E-4DAB-B16A-E8FC27868D76}"/>
              </a:ext>
            </a:extLst>
          </p:cNvPr>
          <p:cNvSpPr/>
          <p:nvPr/>
        </p:nvSpPr>
        <p:spPr>
          <a:xfrm>
            <a:off x="2355493" y="363389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1" name="아래쪽 화살표[D] 22">
            <a:extLst>
              <a:ext uri="{FF2B5EF4-FFF2-40B4-BE49-F238E27FC236}">
                <a16:creationId xmlns:a16="http://schemas.microsoft.com/office/drawing/2014/main" id="{9788EE3E-A75A-4C7F-8BF8-E29FF4B3DC7B}"/>
              </a:ext>
            </a:extLst>
          </p:cNvPr>
          <p:cNvSpPr/>
          <p:nvPr/>
        </p:nvSpPr>
        <p:spPr>
          <a:xfrm>
            <a:off x="6737528" y="363389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2" name="아래쪽 화살표[D] 23">
            <a:extLst>
              <a:ext uri="{FF2B5EF4-FFF2-40B4-BE49-F238E27FC236}">
                <a16:creationId xmlns:a16="http://schemas.microsoft.com/office/drawing/2014/main" id="{572FBED9-C432-4E8B-ADB4-21AA8A788598}"/>
              </a:ext>
            </a:extLst>
          </p:cNvPr>
          <p:cNvSpPr/>
          <p:nvPr/>
        </p:nvSpPr>
        <p:spPr>
          <a:xfrm>
            <a:off x="4425632" y="3630949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3" name="아래쪽 화살표[D] 24">
            <a:extLst>
              <a:ext uri="{FF2B5EF4-FFF2-40B4-BE49-F238E27FC236}">
                <a16:creationId xmlns:a16="http://schemas.microsoft.com/office/drawing/2014/main" id="{0FBBE833-AACB-459B-B67E-3149725F9D49}"/>
              </a:ext>
            </a:extLst>
          </p:cNvPr>
          <p:cNvSpPr/>
          <p:nvPr/>
        </p:nvSpPr>
        <p:spPr>
          <a:xfrm>
            <a:off x="9013901" y="3630949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D171B3-CFD4-4395-9613-E52A7A9A65D4}"/>
              </a:ext>
            </a:extLst>
          </p:cNvPr>
          <p:cNvSpPr txBox="1"/>
          <p:nvPr/>
        </p:nvSpPr>
        <p:spPr>
          <a:xfrm>
            <a:off x="1849836" y="4500248"/>
            <a:ext cx="16593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+mn-ea"/>
              </a:rPr>
              <a:t>Cat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0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[1 0 0 0]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9B481-7562-4134-945E-71E5E41E032D}"/>
              </a:ext>
            </a:extLst>
          </p:cNvPr>
          <p:cNvSpPr txBox="1"/>
          <p:nvPr/>
        </p:nvSpPr>
        <p:spPr>
          <a:xfrm>
            <a:off x="3653279" y="4500248"/>
            <a:ext cx="2192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+mn-ea"/>
              </a:rPr>
              <a:t>Dog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1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[0 1 0 0]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793DE8-6B29-4206-8610-3A237D9CEA5E}"/>
              </a:ext>
            </a:extLst>
          </p:cNvPr>
          <p:cNvSpPr txBox="1"/>
          <p:nvPr/>
        </p:nvSpPr>
        <p:spPr>
          <a:xfrm>
            <a:off x="5965175" y="4505117"/>
            <a:ext cx="2192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2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[0 0 1 0]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C1B88-742F-4B93-8E56-E12075179C15}"/>
              </a:ext>
            </a:extLst>
          </p:cNvPr>
          <p:cNvSpPr txBox="1"/>
          <p:nvPr/>
        </p:nvSpPr>
        <p:spPr>
          <a:xfrm>
            <a:off x="8241548" y="4500248"/>
            <a:ext cx="2192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3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[0 0 0 1]</a:t>
            </a:r>
            <a:endParaRPr kumimoji="1"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0543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Terminologies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939" y="474011"/>
            <a:ext cx="3629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Activation Function 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ea typeface="Tahoma" charset="0"/>
                <a:cs typeface="Tahoma" charset="0"/>
              </a:rPr>
              <a:t>(</a:t>
            </a: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ea typeface="Tahoma" charset="0"/>
                <a:cs typeface="Tahoma" charset="0"/>
              </a:rPr>
              <a:t>활성함수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ea typeface="Tahoma" charset="0"/>
                <a:cs typeface="Tahoma" charset="0"/>
              </a:rPr>
              <a:t>)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2521820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ctivation function에 대한 이미지 검색결과">
            <a:extLst>
              <a:ext uri="{FF2B5EF4-FFF2-40B4-BE49-F238E27FC236}">
                <a16:creationId xmlns:a16="http://schemas.microsoft.com/office/drawing/2014/main" id="{2583F7F0-98EE-4A32-AB96-75766D642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78" y="2140904"/>
            <a:ext cx="9933443" cy="290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E526138-5641-4DB1-88B2-D96849DAE7DF}"/>
              </a:ext>
            </a:extLst>
          </p:cNvPr>
          <p:cNvCxnSpPr/>
          <p:nvPr/>
        </p:nvCxnSpPr>
        <p:spPr>
          <a:xfrm>
            <a:off x="1411550" y="4474345"/>
            <a:ext cx="29562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784A7F-A034-40A2-905E-1C49AABCCC79}"/>
              </a:ext>
            </a:extLst>
          </p:cNvPr>
          <p:cNvCxnSpPr>
            <a:cxnSpLocks/>
          </p:cNvCxnSpPr>
          <p:nvPr/>
        </p:nvCxnSpPr>
        <p:spPr>
          <a:xfrm flipH="1" flipV="1">
            <a:off x="2896180" y="2740819"/>
            <a:ext cx="8042" cy="2041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21599B0-1496-49DC-BF74-D4087EC1772B}"/>
              </a:ext>
            </a:extLst>
          </p:cNvPr>
          <p:cNvCxnSpPr/>
          <p:nvPr/>
        </p:nvCxnSpPr>
        <p:spPr>
          <a:xfrm>
            <a:off x="4747362" y="3773305"/>
            <a:ext cx="29562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2B01443-DF52-4452-A3EA-F99D369F68A0}"/>
              </a:ext>
            </a:extLst>
          </p:cNvPr>
          <p:cNvCxnSpPr>
            <a:cxnSpLocks/>
          </p:cNvCxnSpPr>
          <p:nvPr/>
        </p:nvCxnSpPr>
        <p:spPr>
          <a:xfrm flipH="1" flipV="1">
            <a:off x="6231992" y="2740819"/>
            <a:ext cx="8042" cy="2041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5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43" y="3181574"/>
            <a:ext cx="4681296" cy="3120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0"/>
          </a:effectLst>
        </p:spPr>
      </p:pic>
      <p:sp>
        <p:nvSpPr>
          <p:cNvPr id="2" name="텍스트 상자 1"/>
          <p:cNvSpPr txBox="1"/>
          <p:nvPr/>
        </p:nvSpPr>
        <p:spPr>
          <a:xfrm>
            <a:off x="1092813" y="1851427"/>
            <a:ext cx="107371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 computer program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is said to </a:t>
            </a:r>
          </a:p>
          <a:p>
            <a:pPr algn="ctr"/>
            <a:r>
              <a:rPr lang="en-US" altLang="ko-KR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learn</a:t>
            </a:r>
            <a:r>
              <a:rPr lang="en-US" altLang="ko-KR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from experience </a:t>
            </a:r>
            <a:r>
              <a:rPr lang="en-US" altLang="ko-KR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altLang="ko-KR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with respect to some class of tasks </a:t>
            </a:r>
            <a:r>
              <a:rPr lang="en-US" altLang="ko-KR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ko-KR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and performance measure </a:t>
            </a:r>
            <a:r>
              <a:rPr lang="en-US" altLang="ko-KR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if its performance at tasks in </a:t>
            </a:r>
            <a:r>
              <a:rPr lang="en-US" altLang="ko-KR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as measured by </a:t>
            </a:r>
            <a:r>
              <a:rPr lang="en-US" altLang="ko-KR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improves with experience </a:t>
            </a:r>
            <a:r>
              <a:rPr lang="en-US" altLang="ko-KR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- Machine Learning, 1997, McGraw-Hill, Tom M. Mitchell (CMU)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371537" y="453661"/>
            <a:ext cx="244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Definition of ML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4243" y="318851"/>
            <a:ext cx="1110970" cy="36000"/>
            <a:chOff x="484243" y="251476"/>
            <a:chExt cx="1110970" cy="110628"/>
          </a:xfrm>
        </p:grpSpPr>
        <p:sp>
          <p:nvSpPr>
            <p:cNvPr id="10" name="직사각형 9"/>
            <p:cNvSpPr/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D77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텍스트 상자 1">
            <a:extLst>
              <a:ext uri="{FF2B5EF4-FFF2-40B4-BE49-F238E27FC236}">
                <a16:creationId xmlns:a16="http://schemas.microsoft.com/office/drawing/2014/main" id="{873C66EB-07DE-45E4-85C3-A5E3649BB9CB}"/>
              </a:ext>
            </a:extLst>
          </p:cNvPr>
          <p:cNvSpPr txBox="1"/>
          <p:nvPr/>
        </p:nvSpPr>
        <p:spPr>
          <a:xfrm>
            <a:off x="6701573" y="4399222"/>
            <a:ext cx="2060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 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Task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 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 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Performance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67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Terminologies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939" y="474011"/>
            <a:ext cx="2182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err="1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Softmax</a:t>
            </a: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function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2521820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F14EB1-D8E5-42A5-826C-695E9116BDEE}"/>
              </a:ext>
            </a:extLst>
          </p:cNvPr>
          <p:cNvSpPr txBox="1"/>
          <p:nvPr/>
        </p:nvSpPr>
        <p:spPr>
          <a:xfrm>
            <a:off x="1509972" y="1548196"/>
            <a:ext cx="270619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확률로 바꿔줌</a:t>
            </a:r>
          </a:p>
        </p:txBody>
      </p:sp>
      <p:sp>
        <p:nvSpPr>
          <p:cNvPr id="8" name="AutoShape 6" descr="sigma (\mathbf {z} )_{j}={\frac {e^{z_{j}}}{\sum _{k=1}^{K}e^{z_{k}}}}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텍스트 상자 10"/>
              <p:cNvSpPr txBox="1"/>
              <p:nvPr/>
            </p:nvSpPr>
            <p:spPr>
              <a:xfrm>
                <a:off x="1633648" y="3370731"/>
                <a:ext cx="2458837" cy="1069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ko-KR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ko-KR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mr-IN" altLang="ko-KR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1" lang="en-US" altLang="ko-KR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kumimoji="1" lang="mr-IN" altLang="ko-KR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kumimoji="1" lang="en-US" altLang="ko-KR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텍스트 상자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648" y="3370731"/>
                <a:ext cx="2458837" cy="10696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97" y="2234827"/>
            <a:ext cx="6159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02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Terminologies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939" y="474011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Epoch</a:t>
            </a: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/</a:t>
            </a: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Batch</a:t>
            </a: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/ Iteration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2521820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F14EB1-D8E5-42A5-826C-695E9116BDEE}"/>
              </a:ext>
            </a:extLst>
          </p:cNvPr>
          <p:cNvSpPr txBox="1"/>
          <p:nvPr/>
        </p:nvSpPr>
        <p:spPr>
          <a:xfrm>
            <a:off x="1656919" y="1330313"/>
            <a:ext cx="488306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Epoch : </a:t>
            </a:r>
            <a:r>
              <a:rPr lang="ko-KR" altLang="en-US" dirty="0"/>
              <a:t>전체 데이터를 한번 학습하는 단위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Batch : </a:t>
            </a:r>
            <a:r>
              <a:rPr lang="ko-KR" altLang="en-US" dirty="0"/>
              <a:t>한번 학습에 사용 되는 데이터 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Iteration : batch</a:t>
            </a:r>
            <a:r>
              <a:rPr lang="ko-KR" altLang="en-US" dirty="0"/>
              <a:t> 데이터 한번 계산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924EF2-8585-4A42-B10F-4AFF4AD7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28" y="3102571"/>
            <a:ext cx="5181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7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7E7E74-A8CC-4CC7-903F-2E4D3265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98" y="1413241"/>
            <a:ext cx="76799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3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C80223-B312-4748-BBF0-3B9C9BDF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96" y="1413241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5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D327A9-590C-4A23-BEAF-91036814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96" y="1413241"/>
            <a:ext cx="7680000" cy="432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A9FD6BC-5ADC-472A-9992-6D2F48C2CD64}"/>
              </a:ext>
            </a:extLst>
          </p:cNvPr>
          <p:cNvGrpSpPr/>
          <p:nvPr/>
        </p:nvGrpSpPr>
        <p:grpSpPr>
          <a:xfrm>
            <a:off x="2196796" y="1413241"/>
            <a:ext cx="7679998" cy="4320000"/>
            <a:chOff x="2671716" y="1697454"/>
            <a:chExt cx="7679998" cy="4320000"/>
          </a:xfrm>
        </p:grpSpPr>
        <p:pic>
          <p:nvPicPr>
            <p:cNvPr id="5" name="Picture 2" descr="https://j.gifs.com/AnALpO.gif">
              <a:extLst>
                <a:ext uri="{FF2B5EF4-FFF2-40B4-BE49-F238E27FC236}">
                  <a16:creationId xmlns:a16="http://schemas.microsoft.com/office/drawing/2014/main" id="{602C0F54-7CB3-4080-AA94-A7BA8658B8D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1716" y="1697454"/>
              <a:ext cx="7679998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C448D6-C832-4151-BB00-8DE1D8CA01B0}"/>
                </a:ext>
              </a:extLst>
            </p:cNvPr>
            <p:cNvSpPr/>
            <p:nvPr/>
          </p:nvSpPr>
          <p:spPr>
            <a:xfrm>
              <a:off x="7886700" y="4710992"/>
              <a:ext cx="838200" cy="36773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57DA88-78B0-4736-AD31-9019A9B801D6}"/>
              </a:ext>
            </a:extLst>
          </p:cNvPr>
          <p:cNvSpPr/>
          <p:nvPr/>
        </p:nvSpPr>
        <p:spPr>
          <a:xfrm>
            <a:off x="8704730" y="5253319"/>
            <a:ext cx="1172065" cy="479923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908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7E5AD1-FB02-4F64-A677-99528148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96" y="1413241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1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D7B940-E572-4B14-BAD1-7761553B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96" y="1413241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97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4632C6-9C69-4D1B-8733-F235084C16C9}"/>
                  </a:ext>
                </a:extLst>
              </p:cNvPr>
              <p:cNvSpPr txBox="1"/>
              <p:nvPr/>
            </p:nvSpPr>
            <p:spPr>
              <a:xfrm>
                <a:off x="3216462" y="2439955"/>
                <a:ext cx="6191905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8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8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800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ko-KR" sz="8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×" 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8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4632C6-9C69-4D1B-8733-F235084C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462" y="2439955"/>
                <a:ext cx="6191905" cy="123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BD412B6-8C43-4E07-B2FD-57FBC1F42BCD}"/>
              </a:ext>
            </a:extLst>
          </p:cNvPr>
          <p:cNvSpPr txBox="1"/>
          <p:nvPr/>
        </p:nvSpPr>
        <p:spPr>
          <a:xfrm>
            <a:off x="2900537" y="380168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known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AD389-A079-4EA7-A11A-2B8330C194D4}"/>
              </a:ext>
            </a:extLst>
          </p:cNvPr>
          <p:cNvSpPr txBox="1"/>
          <p:nvPr/>
        </p:nvSpPr>
        <p:spPr>
          <a:xfrm>
            <a:off x="5595767" y="380168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known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79021-9F5A-403E-B57B-647D6F1B45FE}"/>
              </a:ext>
            </a:extLst>
          </p:cNvPr>
          <p:cNvSpPr txBox="1"/>
          <p:nvPr/>
        </p:nvSpPr>
        <p:spPr>
          <a:xfrm>
            <a:off x="7394093" y="3801689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unknown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7315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396784-28CF-4453-9541-06ECDC469B72}"/>
                  </a:ext>
                </a:extLst>
              </p:cNvPr>
              <p:cNvSpPr txBox="1"/>
              <p:nvPr/>
            </p:nvSpPr>
            <p:spPr>
              <a:xfrm>
                <a:off x="3216462" y="2439955"/>
                <a:ext cx="6191905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8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8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800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ko-KR" sz="8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×" </m:t>
                    </m:r>
                    <m:r>
                      <a:rPr lang="en-US" altLang="ko-KR" sz="8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8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396784-28CF-4453-9541-06ECDC469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462" y="2439955"/>
                <a:ext cx="6191905" cy="123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B2F9AC-6CEB-4A78-986B-544EA3C84EE6}"/>
              </a:ext>
            </a:extLst>
          </p:cNvPr>
          <p:cNvSpPr txBox="1"/>
          <p:nvPr/>
        </p:nvSpPr>
        <p:spPr>
          <a:xfrm>
            <a:off x="5437422" y="3783029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Brain!!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95148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191EE8-C4DF-4BFF-82C9-4645387A9BCB}"/>
                  </a:ext>
                </a:extLst>
              </p:cNvPr>
              <p:cNvSpPr txBox="1"/>
              <p:nvPr/>
            </p:nvSpPr>
            <p:spPr>
              <a:xfrm>
                <a:off x="3216462" y="2439955"/>
                <a:ext cx="6191905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8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8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800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ko-KR" sz="8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×" 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8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191EE8-C4DF-4BFF-82C9-4645387A9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462" y="2439955"/>
                <a:ext cx="6191905" cy="123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B6E4408-CDB6-4FE5-A5C6-07348DF1D211}"/>
              </a:ext>
            </a:extLst>
          </p:cNvPr>
          <p:cNvSpPr txBox="1"/>
          <p:nvPr/>
        </p:nvSpPr>
        <p:spPr>
          <a:xfrm>
            <a:off x="2900537" y="380168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known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FE977-F8EC-45A7-A536-D1D94D7CD8D1}"/>
              </a:ext>
            </a:extLst>
          </p:cNvPr>
          <p:cNvSpPr txBox="1"/>
          <p:nvPr/>
        </p:nvSpPr>
        <p:spPr>
          <a:xfrm>
            <a:off x="5406614" y="3801689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unknown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1FA31-A9A4-497B-9FC6-935DB63424A7}"/>
              </a:ext>
            </a:extLst>
          </p:cNvPr>
          <p:cNvSpPr txBox="1"/>
          <p:nvPr/>
        </p:nvSpPr>
        <p:spPr>
          <a:xfrm>
            <a:off x="7608696" y="380168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known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04BEB-9B36-4D84-B9FC-CF4DA39883C3}"/>
              </a:ext>
            </a:extLst>
          </p:cNvPr>
          <p:cNvSpPr txBox="1"/>
          <p:nvPr/>
        </p:nvSpPr>
        <p:spPr>
          <a:xfrm>
            <a:off x="4708448" y="1435759"/>
            <a:ext cx="3349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학습 </a:t>
            </a:r>
            <a:r>
              <a:rPr lang="en-US" altLang="ko-KR" sz="3600" dirty="0"/>
              <a:t>(Learning)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5562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017"/>
          <a:stretch/>
        </p:blipFill>
        <p:spPr>
          <a:xfrm>
            <a:off x="1674586" y="815271"/>
            <a:ext cx="8842829" cy="5342822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371537" y="453661"/>
            <a:ext cx="244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Definition of ML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29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30DAB6-AD3F-478D-9726-1E8F17FF0B92}"/>
                  </a:ext>
                </a:extLst>
              </p:cNvPr>
              <p:cNvSpPr txBox="1"/>
              <p:nvPr/>
            </p:nvSpPr>
            <p:spPr>
              <a:xfrm>
                <a:off x="4074879" y="2729204"/>
                <a:ext cx="490428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8000" i="1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nor/>
                      </m:rPr>
                      <a:rPr lang="en-US" altLang="ko-KR" sz="8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ko-KR" altLang="en-US" sz="8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30DAB6-AD3F-478D-9726-1E8F17FF0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879" y="2729204"/>
                <a:ext cx="4904282" cy="123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7F13AA-921A-4141-BF52-937E09894BB9}"/>
              </a:ext>
            </a:extLst>
          </p:cNvPr>
          <p:cNvSpPr txBox="1"/>
          <p:nvPr/>
        </p:nvSpPr>
        <p:spPr>
          <a:xfrm>
            <a:off x="4708448" y="1435759"/>
            <a:ext cx="3349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학습 </a:t>
            </a:r>
            <a:r>
              <a:rPr lang="en-US" altLang="ko-KR" sz="3600" dirty="0"/>
              <a:t>(Learning)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43656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E2CE49-5CF7-40D7-9F48-1C85983B72A5}"/>
                  </a:ext>
                </a:extLst>
              </p:cNvPr>
              <p:cNvSpPr txBox="1"/>
              <p:nvPr/>
            </p:nvSpPr>
            <p:spPr>
              <a:xfrm>
                <a:off x="3197802" y="2831841"/>
                <a:ext cx="648115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8000" i="1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nor/>
                      </m:rPr>
                      <a:rPr lang="en-US" altLang="ko-KR" sz="8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8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−6 =0</m:t>
                    </m:r>
                  </m:oMath>
                </a14:m>
                <a:r>
                  <a:rPr lang="ko-KR" altLang="en-US" sz="8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E2CE49-5CF7-40D7-9F48-1C85983B7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802" y="2831841"/>
                <a:ext cx="6481154" cy="123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D9368C0-696B-4F3F-AD90-BE4135070495}"/>
              </a:ext>
            </a:extLst>
          </p:cNvPr>
          <p:cNvSpPr txBox="1"/>
          <p:nvPr/>
        </p:nvSpPr>
        <p:spPr>
          <a:xfrm>
            <a:off x="4708448" y="1435759"/>
            <a:ext cx="3349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학습 </a:t>
            </a:r>
            <a:r>
              <a:rPr lang="en-US" altLang="ko-KR" sz="3600" dirty="0"/>
              <a:t>(Learning)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47374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F658CF-516D-42BA-A985-473EC5A11BEF}"/>
                  </a:ext>
                </a:extLst>
              </p:cNvPr>
              <p:cNvSpPr txBox="1"/>
              <p:nvPr/>
            </p:nvSpPr>
            <p:spPr>
              <a:xfrm>
                <a:off x="2304251" y="2906486"/>
                <a:ext cx="7753738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6600" i="1">
                        <a:latin typeface="Cambria Math" panose="02040503050406030204" pitchFamily="18" charset="0"/>
                      </a:rPr>
                      <m:t>|2 </m:t>
                    </m:r>
                    <m:r>
                      <m:rPr>
                        <m:nor/>
                      </m:rPr>
                      <a:rPr lang="en-US" altLang="ko-KR" sz="6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altLang="ko-KR" sz="6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6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−6| =</m:t>
                    </m:r>
                    <m:r>
                      <a:rPr lang="en-US" altLang="ko-KR" sz="6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𝐸𝑟𝑟𝑜𝑟</m:t>
                    </m:r>
                  </m:oMath>
                </a14:m>
                <a:r>
                  <a:rPr lang="ko-KR" altLang="en-US" sz="66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F658CF-516D-42BA-A985-473EC5A11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251" y="2906486"/>
                <a:ext cx="7753738" cy="1015663"/>
              </a:xfrm>
              <a:prstGeom prst="rect">
                <a:avLst/>
              </a:prstGeom>
              <a:blipFill>
                <a:blip r:embed="rId2"/>
                <a:stretch>
                  <a:fillRect t="-25904" r="-7311" b="-493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1F04F5E-9AC3-46EE-AD31-6106941F3BD9}"/>
              </a:ext>
            </a:extLst>
          </p:cNvPr>
          <p:cNvSpPr txBox="1"/>
          <p:nvPr/>
        </p:nvSpPr>
        <p:spPr>
          <a:xfrm>
            <a:off x="4708448" y="1435759"/>
            <a:ext cx="3349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학습 </a:t>
            </a:r>
            <a:r>
              <a:rPr lang="en-US" altLang="ko-KR" sz="3600" dirty="0"/>
              <a:t>(Learning)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09160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E6202-5116-4179-999F-F4137E9C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20" y="1301075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17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2A4C73-67D2-46A9-9126-1C36124FE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20" y="1301075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05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BFD21-4A4F-4FBB-96BF-4F7823F4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20" y="1301075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05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97F4F-3656-4139-9B67-924D12AB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20" y="1301075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3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>
            <a:extLst>
              <a:ext uri="{FF2B5EF4-FFF2-40B4-BE49-F238E27FC236}">
                <a16:creationId xmlns:a16="http://schemas.microsoft.com/office/drawing/2014/main" id="{FD4231BC-E4E0-4C84-A9D8-046C6E7DE776}"/>
              </a:ext>
            </a:extLst>
          </p:cNvPr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Intuition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8C0C5-AFFE-444D-85A6-37A9663D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20" y="1301075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9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0" y="571636"/>
            <a:ext cx="9733196" cy="57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371537" y="453661"/>
            <a:ext cx="244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Definition of ML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434" y="1164414"/>
            <a:ext cx="3806791" cy="20466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3323" b="28095"/>
          <a:stretch/>
        </p:blipFill>
        <p:spPr>
          <a:xfrm>
            <a:off x="1440672" y="4012068"/>
            <a:ext cx="3531347" cy="20830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31" name="그룹 30"/>
          <p:cNvGrpSpPr/>
          <p:nvPr/>
        </p:nvGrpSpPr>
        <p:grpSpPr>
          <a:xfrm>
            <a:off x="6613692" y="4171604"/>
            <a:ext cx="4804932" cy="1782117"/>
            <a:chOff x="6345123" y="4151821"/>
            <a:chExt cx="5066427" cy="18112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7452" y="4408371"/>
              <a:ext cx="1367054" cy="136705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V="1">
              <a:off x="6476005" y="4151822"/>
              <a:ext cx="479784" cy="329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 flipV="1">
              <a:off x="6345123" y="4677504"/>
              <a:ext cx="479784" cy="3292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V="1">
              <a:off x="7008261" y="4668619"/>
              <a:ext cx="479784" cy="32929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 flipV="1">
              <a:off x="7194437" y="5427032"/>
              <a:ext cx="479784" cy="329299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7578833" y="4688957"/>
              <a:ext cx="749192" cy="858378"/>
              <a:chOff x="7578833" y="4688957"/>
              <a:chExt cx="749192" cy="85837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6"/>
              <a:srcRect b="16440"/>
              <a:stretch/>
            </p:blipFill>
            <p:spPr>
              <a:xfrm rot="16200000">
                <a:off x="7510758" y="4778258"/>
                <a:ext cx="828166" cy="692015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8188189" y="4688957"/>
                <a:ext cx="129478" cy="1203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198547" y="5427032"/>
                <a:ext cx="129478" cy="1203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 flipV="1">
              <a:off x="10402192" y="5395216"/>
              <a:ext cx="479784" cy="32929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 flipV="1">
              <a:off x="10721324" y="5176180"/>
              <a:ext cx="479784" cy="32929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 flipV="1">
              <a:off x="10880890" y="5515798"/>
              <a:ext cx="479784" cy="32929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V="1">
              <a:off x="10931766" y="4436334"/>
              <a:ext cx="479784" cy="32929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V="1">
              <a:off x="10640997" y="4151821"/>
              <a:ext cx="479784" cy="329299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V="1">
              <a:off x="10481431" y="4504522"/>
              <a:ext cx="479784" cy="32929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00527">
              <a:off x="9893728" y="4974568"/>
              <a:ext cx="490484" cy="49048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900000" flipV="1">
              <a:off x="9896088" y="4672593"/>
              <a:ext cx="490484" cy="490484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 flipV="1">
              <a:off x="7101175" y="4247608"/>
              <a:ext cx="479784" cy="329299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V="1">
              <a:off x="6499270" y="5633783"/>
              <a:ext cx="479784" cy="329299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V="1">
              <a:off x="6645309" y="5151201"/>
              <a:ext cx="479784" cy="329299"/>
            </a:xfrm>
            <a:prstGeom prst="rect">
              <a:avLst/>
            </a:prstGeom>
          </p:spPr>
        </p:pic>
      </p:grpSp>
      <p:sp>
        <p:nvSpPr>
          <p:cNvPr id="32" name="직사각형 31"/>
          <p:cNvSpPr/>
          <p:nvPr/>
        </p:nvSpPr>
        <p:spPr>
          <a:xfrm>
            <a:off x="2833400" y="474011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Ex. Spam Mail Filtering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3" name="직선 연결선[R] 32"/>
          <p:cNvCxnSpPr/>
          <p:nvPr/>
        </p:nvCxnSpPr>
        <p:spPr>
          <a:xfrm>
            <a:off x="2693281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/>
        </p:nvSpPr>
        <p:spPr>
          <a:xfrm>
            <a:off x="1410821" y="3566757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Knowledge-based or Rule-based</a:t>
            </a:r>
            <a:endParaRPr kumimoji="1" lang="ko-KR" altLang="en-US" dirty="0"/>
          </a:p>
        </p:txBody>
      </p:sp>
      <p:sp>
        <p:nvSpPr>
          <p:cNvPr id="37" name="텍스트 상자 1">
            <a:extLst>
              <a:ext uri="{FF2B5EF4-FFF2-40B4-BE49-F238E27FC236}">
                <a16:creationId xmlns:a16="http://schemas.microsoft.com/office/drawing/2014/main" id="{932AEA61-9CAC-4614-9265-4326DDBFAA26}"/>
              </a:ext>
            </a:extLst>
          </p:cNvPr>
          <p:cNvSpPr txBox="1"/>
          <p:nvPr/>
        </p:nvSpPr>
        <p:spPr>
          <a:xfrm>
            <a:off x="8538461" y="3570915"/>
            <a:ext cx="139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 driven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75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상자 14"/>
          <p:cNvSpPr txBox="1"/>
          <p:nvPr/>
        </p:nvSpPr>
        <p:spPr>
          <a:xfrm>
            <a:off x="2901993" y="1881112"/>
            <a:ext cx="1253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kern="1500" dirty="0">
                <a:solidFill>
                  <a:schemeClr val="bg2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Regression</a:t>
            </a:r>
          </a:p>
          <a:p>
            <a:pPr algn="r"/>
            <a:r>
              <a:rPr kumimoji="1" lang="en-US" altLang="ko-KR" sz="1600" kern="1500" dirty="0">
                <a:solidFill>
                  <a:schemeClr val="bg2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Classification</a:t>
            </a:r>
            <a:endParaRPr kumimoji="1" lang="ko-KR" altLang="en-US" sz="1600" kern="1500" dirty="0">
              <a:solidFill>
                <a:schemeClr val="bg2">
                  <a:lumMod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4" name="직선 연결선[R] 43"/>
          <p:cNvCxnSpPr/>
          <p:nvPr/>
        </p:nvCxnSpPr>
        <p:spPr>
          <a:xfrm flipH="1">
            <a:off x="4167883" y="2016097"/>
            <a:ext cx="98421" cy="984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H="1">
            <a:off x="4167883" y="2270974"/>
            <a:ext cx="98421" cy="984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2428081" y="3533527"/>
            <a:ext cx="1727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Clustering</a:t>
            </a:r>
          </a:p>
          <a:p>
            <a:pPr algn="r"/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Matrix Completion</a:t>
            </a:r>
          </a:p>
          <a:p>
            <a:pPr algn="r"/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Auto-encoder</a:t>
            </a:r>
            <a:endParaRPr kumimoji="1" lang="ko-KR" altLang="en-US" sz="1600" dirty="0">
              <a:solidFill>
                <a:schemeClr val="bg2">
                  <a:lumMod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9" name="직선 연결선[R] 48"/>
          <p:cNvCxnSpPr/>
          <p:nvPr/>
        </p:nvCxnSpPr>
        <p:spPr>
          <a:xfrm flipH="1">
            <a:off x="4161305" y="3928721"/>
            <a:ext cx="98421" cy="984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H="1">
            <a:off x="4161306" y="4164949"/>
            <a:ext cx="98421" cy="984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/>
        </p:nvCxnSpPr>
        <p:spPr>
          <a:xfrm flipH="1">
            <a:off x="4161305" y="3663618"/>
            <a:ext cx="98421" cy="984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2467316" y="5143944"/>
            <a:ext cx="16835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Dynamic Planning</a:t>
            </a:r>
          </a:p>
          <a:p>
            <a:pPr algn="r"/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Imitation Learning</a:t>
            </a:r>
          </a:p>
          <a:p>
            <a:pPr algn="r"/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Model-free RL</a:t>
            </a:r>
            <a:endParaRPr kumimoji="1" lang="ko-KR" altLang="en-US" sz="1600" dirty="0">
              <a:solidFill>
                <a:schemeClr val="bg2">
                  <a:lumMod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52" name="직선 연결선[R] 51"/>
          <p:cNvCxnSpPr/>
          <p:nvPr/>
        </p:nvCxnSpPr>
        <p:spPr>
          <a:xfrm flipH="1">
            <a:off x="4155349" y="5530477"/>
            <a:ext cx="98421" cy="984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/>
          <p:cNvCxnSpPr/>
          <p:nvPr/>
        </p:nvCxnSpPr>
        <p:spPr>
          <a:xfrm flipH="1">
            <a:off x="4155350" y="5785955"/>
            <a:ext cx="98421" cy="984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H="1">
            <a:off x="4155349" y="5284624"/>
            <a:ext cx="98421" cy="9842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5553847" y="1910713"/>
            <a:ext cx="4671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Learning a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mapping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from inputs to outputs, given a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labeled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set of input-output pairs</a:t>
            </a: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5553847" y="3558234"/>
            <a:ext cx="532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Finding “interesting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patterns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” in the data, given inputs</a:t>
            </a:r>
          </a:p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without labels</a:t>
            </a: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53847" y="5234115"/>
            <a:ext cx="50583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Learning how to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act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in an environment so as to maximize cumulative reward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텍스트 상자 25"/>
          <p:cNvSpPr txBox="1"/>
          <p:nvPr/>
        </p:nvSpPr>
        <p:spPr>
          <a:xfrm>
            <a:off x="371537" y="453661"/>
            <a:ext cx="244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Types of problem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13003" y="1412962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Supervised Learning</a:t>
            </a:r>
            <a:endParaRPr kumimoji="1" lang="ko-KR" altLang="en-US" b="1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9" name="직선 연결선[R] 28"/>
          <p:cNvCxnSpPr>
            <a:cxnSpLocks/>
          </p:cNvCxnSpPr>
          <p:nvPr/>
        </p:nvCxnSpPr>
        <p:spPr>
          <a:xfrm>
            <a:off x="4971110" y="1934104"/>
            <a:ext cx="0" cy="82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030874" y="3058650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Unsupervised Learning</a:t>
            </a:r>
            <a:endParaRPr kumimoji="1" lang="ko-KR" altLang="en-US" b="1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82579" y="4704339"/>
            <a:ext cx="3009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Reinforcement Learning</a:t>
            </a:r>
            <a:endParaRPr kumimoji="1" lang="ko-KR" altLang="en-US" b="1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직선 연결선[R] 32"/>
          <p:cNvCxnSpPr>
            <a:cxnSpLocks/>
          </p:cNvCxnSpPr>
          <p:nvPr/>
        </p:nvCxnSpPr>
        <p:spPr>
          <a:xfrm>
            <a:off x="4971110" y="3597115"/>
            <a:ext cx="0" cy="82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/>
          <p:cNvCxnSpPr>
            <a:cxnSpLocks/>
          </p:cNvCxnSpPr>
          <p:nvPr/>
        </p:nvCxnSpPr>
        <p:spPr>
          <a:xfrm>
            <a:off x="4971110" y="5231489"/>
            <a:ext cx="0" cy="82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17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Supervised Learning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22335" y="474011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Regression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3282216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6146794" y="5728124"/>
                <a:ext cx="4881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𝐻</m:t>
                      </m:r>
                      <m:r>
                        <a:rPr kumimoji="1" lang="en-US" altLang="ko-KR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𝐻𝑆</m:t>
                      </m:r>
                      <m:r>
                        <a:rPr kumimoji="1" lang="en-US" altLang="ko-KR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𝑆</m:t>
                      </m:r>
                      <m:r>
                        <a:rPr kumimoji="1" lang="en-US" altLang="ko-KR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794" y="5728124"/>
                <a:ext cx="4881465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/>
          <p:cNvGrpSpPr/>
          <p:nvPr/>
        </p:nvGrpSpPr>
        <p:grpSpPr>
          <a:xfrm>
            <a:off x="6075069" y="2150347"/>
            <a:ext cx="5281302" cy="3314329"/>
            <a:chOff x="5462120" y="1628357"/>
            <a:chExt cx="6113080" cy="383631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2120" y="3304676"/>
              <a:ext cx="2908157" cy="216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5" name="그림 1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993708" y="1628357"/>
              <a:ext cx="3044187" cy="148320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5200" y="3304676"/>
              <a:ext cx="2880000" cy="216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23" name="텍스트 상자 22"/>
          <p:cNvSpPr txBox="1"/>
          <p:nvPr/>
        </p:nvSpPr>
        <p:spPr>
          <a:xfrm>
            <a:off x="6305495" y="1348333"/>
            <a:ext cx="48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 Light" charset="0"/>
                <a:ea typeface="Calibri Light" charset="0"/>
                <a:cs typeface="Calibri Light" charset="0"/>
              </a:rPr>
              <a:t>[Simple, fast, and low-cost camera-based water content measurement with colorimetric fluorescent indicator</a:t>
            </a:r>
            <a:r>
              <a:rPr kumimoji="1" lang="en-US" altLang="ko-KR" sz="1400" dirty="0">
                <a:latin typeface="Calibri Light" charset="0"/>
                <a:ea typeface="Calibri Light" charset="0"/>
                <a:cs typeface="Calibri Light" charset="0"/>
              </a:rPr>
              <a:t>, JOLT, 2018]</a:t>
            </a:r>
            <a:endParaRPr lang="en-US" altLang="ko-KR" sz="14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28" y="1871553"/>
            <a:ext cx="4491404" cy="3593123"/>
          </a:xfrm>
          <a:prstGeom prst="rect">
            <a:avLst/>
          </a:prstGeom>
        </p:spPr>
      </p:pic>
      <p:sp>
        <p:nvSpPr>
          <p:cNvPr id="26" name="텍스트 상자 25"/>
          <p:cNvSpPr txBox="1"/>
          <p:nvPr/>
        </p:nvSpPr>
        <p:spPr>
          <a:xfrm>
            <a:off x="7968343" y="4820213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i="1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endParaRPr kumimoji="1" lang="ko-KR" altLang="en-US" sz="16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10776038" y="482021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i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endParaRPr kumimoji="1" lang="ko-KR" altLang="en-US" sz="16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3732551" y="104931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실수값 예측</a:t>
            </a:r>
          </a:p>
        </p:txBody>
      </p:sp>
    </p:spTree>
    <p:extLst>
      <p:ext uri="{BB962C8B-B14F-4D97-AF65-F5344CB8AC3E}">
        <p14:creationId xmlns:p14="http://schemas.microsoft.com/office/powerpoint/2010/main" val="1575340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Supervised Learning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22335" y="474011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Classification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3282216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02" y="1943358"/>
            <a:ext cx="4874988" cy="2699028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8189407" y="4760009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Image classification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389701" y="2007170"/>
            <a:ext cx="3856666" cy="3396239"/>
            <a:chOff x="1389701" y="2007170"/>
            <a:chExt cx="3856666" cy="3396239"/>
          </a:xfrm>
        </p:grpSpPr>
        <p:sp>
          <p:nvSpPr>
            <p:cNvPr id="9" name="십자형[C] 8"/>
            <p:cNvSpPr/>
            <p:nvPr/>
          </p:nvSpPr>
          <p:spPr>
            <a:xfrm rot="2700000">
              <a:off x="1825438" y="2278474"/>
              <a:ext cx="308112" cy="308112"/>
            </a:xfrm>
            <a:prstGeom prst="plus">
              <a:avLst>
                <a:gd name="adj" fmla="val 4491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십자형[C] 9"/>
            <p:cNvSpPr/>
            <p:nvPr/>
          </p:nvSpPr>
          <p:spPr>
            <a:xfrm rot="2700000">
              <a:off x="1785244" y="2891423"/>
              <a:ext cx="308112" cy="308112"/>
            </a:xfrm>
            <a:prstGeom prst="plus">
              <a:avLst>
                <a:gd name="adj" fmla="val 4491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십자형[C] 10"/>
            <p:cNvSpPr/>
            <p:nvPr/>
          </p:nvSpPr>
          <p:spPr>
            <a:xfrm rot="2700000">
              <a:off x="2429113" y="2620117"/>
              <a:ext cx="308112" cy="308112"/>
            </a:xfrm>
            <a:prstGeom prst="plus">
              <a:avLst>
                <a:gd name="adj" fmla="val 4491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십자형[C] 11"/>
            <p:cNvSpPr/>
            <p:nvPr/>
          </p:nvSpPr>
          <p:spPr>
            <a:xfrm rot="2700000">
              <a:off x="2358775" y="3211323"/>
              <a:ext cx="308112" cy="308112"/>
            </a:xfrm>
            <a:prstGeom prst="plus">
              <a:avLst>
                <a:gd name="adj" fmla="val 4491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십자형[C] 12"/>
            <p:cNvSpPr/>
            <p:nvPr/>
          </p:nvSpPr>
          <p:spPr>
            <a:xfrm rot="2700000">
              <a:off x="2249896" y="2007170"/>
              <a:ext cx="308112" cy="308112"/>
            </a:xfrm>
            <a:prstGeom prst="plus">
              <a:avLst>
                <a:gd name="adj" fmla="val 4491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십자형[C] 13"/>
            <p:cNvSpPr/>
            <p:nvPr/>
          </p:nvSpPr>
          <p:spPr>
            <a:xfrm rot="2700000">
              <a:off x="3144199" y="2402248"/>
              <a:ext cx="308112" cy="308112"/>
            </a:xfrm>
            <a:prstGeom prst="plus">
              <a:avLst>
                <a:gd name="adj" fmla="val 4491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십자형[C] 14"/>
            <p:cNvSpPr/>
            <p:nvPr/>
          </p:nvSpPr>
          <p:spPr>
            <a:xfrm rot="2700000">
              <a:off x="1389701" y="3437899"/>
              <a:ext cx="308112" cy="308112"/>
            </a:xfrm>
            <a:prstGeom prst="plus">
              <a:avLst>
                <a:gd name="adj" fmla="val 4491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십자형[C] 15"/>
            <p:cNvSpPr/>
            <p:nvPr/>
          </p:nvSpPr>
          <p:spPr>
            <a:xfrm rot="2700000">
              <a:off x="2140906" y="3990458"/>
              <a:ext cx="308112" cy="308112"/>
            </a:xfrm>
            <a:prstGeom prst="plus">
              <a:avLst>
                <a:gd name="adj" fmla="val 4491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도넛[D] 16"/>
            <p:cNvSpPr/>
            <p:nvPr/>
          </p:nvSpPr>
          <p:spPr>
            <a:xfrm>
              <a:off x="4356417" y="3961630"/>
              <a:ext cx="305987" cy="305987"/>
            </a:xfrm>
            <a:prstGeom prst="donut">
              <a:avLst>
                <a:gd name="adj" fmla="val 108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도넛[D] 17"/>
            <p:cNvSpPr/>
            <p:nvPr/>
          </p:nvSpPr>
          <p:spPr>
            <a:xfrm>
              <a:off x="4773260" y="3147510"/>
              <a:ext cx="305987" cy="305987"/>
            </a:xfrm>
            <a:prstGeom prst="donut">
              <a:avLst>
                <a:gd name="adj" fmla="val 108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도넛[D] 18"/>
            <p:cNvSpPr/>
            <p:nvPr/>
          </p:nvSpPr>
          <p:spPr>
            <a:xfrm>
              <a:off x="4200223" y="4654077"/>
              <a:ext cx="305987" cy="305987"/>
            </a:xfrm>
            <a:prstGeom prst="donut">
              <a:avLst>
                <a:gd name="adj" fmla="val 108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도넛[D] 19"/>
            <p:cNvSpPr/>
            <p:nvPr/>
          </p:nvSpPr>
          <p:spPr>
            <a:xfrm>
              <a:off x="4026750" y="3147510"/>
              <a:ext cx="305987" cy="305987"/>
            </a:xfrm>
            <a:prstGeom prst="donut">
              <a:avLst>
                <a:gd name="adj" fmla="val 108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도넛[D] 20"/>
            <p:cNvSpPr/>
            <p:nvPr/>
          </p:nvSpPr>
          <p:spPr>
            <a:xfrm>
              <a:off x="2730700" y="5077946"/>
              <a:ext cx="305987" cy="305987"/>
            </a:xfrm>
            <a:prstGeom prst="donut">
              <a:avLst>
                <a:gd name="adj" fmla="val 108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도넛[D] 21"/>
            <p:cNvSpPr/>
            <p:nvPr/>
          </p:nvSpPr>
          <p:spPr>
            <a:xfrm>
              <a:off x="3272999" y="4620136"/>
              <a:ext cx="305987" cy="305987"/>
            </a:xfrm>
            <a:prstGeom prst="donut">
              <a:avLst>
                <a:gd name="adj" fmla="val 108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도넛[D] 22"/>
            <p:cNvSpPr/>
            <p:nvPr/>
          </p:nvSpPr>
          <p:spPr>
            <a:xfrm>
              <a:off x="3522818" y="3903402"/>
              <a:ext cx="305987" cy="305987"/>
            </a:xfrm>
            <a:prstGeom prst="donut">
              <a:avLst>
                <a:gd name="adj" fmla="val 108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도넛[D] 23"/>
            <p:cNvSpPr/>
            <p:nvPr/>
          </p:nvSpPr>
          <p:spPr>
            <a:xfrm>
              <a:off x="4940380" y="3711996"/>
              <a:ext cx="305987" cy="305987"/>
            </a:xfrm>
            <a:prstGeom prst="donut">
              <a:avLst>
                <a:gd name="adj" fmla="val 108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도넛[D] 24"/>
            <p:cNvSpPr/>
            <p:nvPr/>
          </p:nvSpPr>
          <p:spPr>
            <a:xfrm>
              <a:off x="3643402" y="5097422"/>
              <a:ext cx="305987" cy="305987"/>
            </a:xfrm>
            <a:prstGeom prst="donut">
              <a:avLst>
                <a:gd name="adj" fmla="val 108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십자형[C] 25"/>
            <p:cNvSpPr/>
            <p:nvPr/>
          </p:nvSpPr>
          <p:spPr>
            <a:xfrm rot="2700000">
              <a:off x="1434480" y="4055333"/>
              <a:ext cx="308112" cy="308112"/>
            </a:xfrm>
            <a:prstGeom prst="plus">
              <a:avLst>
                <a:gd name="adj" fmla="val 4491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직선 연결선[R] 27"/>
            <p:cNvCxnSpPr/>
            <p:nvPr/>
          </p:nvCxnSpPr>
          <p:spPr>
            <a:xfrm flipH="1">
              <a:off x="1844908" y="2131974"/>
              <a:ext cx="2524943" cy="325195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42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67" y="985645"/>
            <a:ext cx="8290666" cy="5350526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363226" y="444036"/>
            <a:ext cx="291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702E"/>
                </a:solidFill>
                <a:latin typeface="Tahoma" charset="0"/>
                <a:ea typeface="Tahoma" charset="0"/>
                <a:cs typeface="Tahoma" charset="0"/>
              </a:rPr>
              <a:t>Supervised Learning</a:t>
            </a:r>
            <a:endParaRPr kumimoji="1" lang="ko-KR" altLang="en-US" sz="2000" b="1" dirty="0">
              <a:solidFill>
                <a:srgbClr val="D7702E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22335" y="474011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Classification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3282216" y="538213"/>
            <a:ext cx="0" cy="25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979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607</Words>
  <Application>Microsoft Office PowerPoint</Application>
  <PresentationFormat>와이드스크린</PresentationFormat>
  <Paragraphs>183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맑은 고딕</vt:lpstr>
      <vt:lpstr>Arial</vt:lpstr>
      <vt:lpstr>Calibri</vt:lpstr>
      <vt:lpstr>Calibri Light</vt:lpstr>
      <vt:lpstr>Cambria Math</vt:lpstr>
      <vt:lpstr>Mangal</vt:lpstr>
      <vt:lpstr>Tahoma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송석정</dc:creator>
  <cp:lastModifiedBy>송석정</cp:lastModifiedBy>
  <cp:revision>67</cp:revision>
  <cp:lastPrinted>2018-02-12T17:27:02Z</cp:lastPrinted>
  <dcterms:created xsi:type="dcterms:W3CDTF">2018-02-06T16:22:07Z</dcterms:created>
  <dcterms:modified xsi:type="dcterms:W3CDTF">2018-02-21T05:46:09Z</dcterms:modified>
</cp:coreProperties>
</file>